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94" r:id="rId3"/>
    <p:sldId id="306" r:id="rId4"/>
    <p:sldId id="307" r:id="rId5"/>
    <p:sldId id="308" r:id="rId6"/>
    <p:sldId id="347" r:id="rId7"/>
    <p:sldId id="309" r:id="rId8"/>
    <p:sldId id="310" r:id="rId9"/>
    <p:sldId id="312" r:id="rId10"/>
    <p:sldId id="313" r:id="rId11"/>
    <p:sldId id="314" r:id="rId12"/>
    <p:sldId id="315" r:id="rId13"/>
    <p:sldId id="316" r:id="rId14"/>
    <p:sldId id="319" r:id="rId15"/>
    <p:sldId id="318" r:id="rId16"/>
    <p:sldId id="320" r:id="rId17"/>
    <p:sldId id="321" r:id="rId18"/>
    <p:sldId id="323" r:id="rId19"/>
    <p:sldId id="324" r:id="rId20"/>
    <p:sldId id="325" r:id="rId21"/>
    <p:sldId id="326" r:id="rId22"/>
    <p:sldId id="327" r:id="rId23"/>
    <p:sldId id="328" r:id="rId24"/>
    <p:sldId id="334" r:id="rId25"/>
    <p:sldId id="335" r:id="rId26"/>
    <p:sldId id="345" r:id="rId27"/>
    <p:sldId id="302" r:id="rId28"/>
    <p:sldId id="329" r:id="rId29"/>
    <p:sldId id="330" r:id="rId30"/>
    <p:sldId id="331" r:id="rId31"/>
    <p:sldId id="332" r:id="rId32"/>
    <p:sldId id="336" r:id="rId33"/>
    <p:sldId id="337" r:id="rId34"/>
    <p:sldId id="338" r:id="rId35"/>
    <p:sldId id="339" r:id="rId36"/>
    <p:sldId id="340" r:id="rId37"/>
    <p:sldId id="341" r:id="rId38"/>
    <p:sldId id="342" r:id="rId39"/>
    <p:sldId id="343" r:id="rId40"/>
    <p:sldId id="346" r:id="rId41"/>
    <p:sldId id="30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C545FED-30BE-440B-AFBB-32B8C03D7B0C}">
          <p14:sldIdLst>
            <p14:sldId id="256"/>
            <p14:sldId id="294"/>
            <p14:sldId id="306"/>
            <p14:sldId id="307"/>
            <p14:sldId id="308"/>
            <p14:sldId id="347"/>
            <p14:sldId id="309"/>
            <p14:sldId id="310"/>
            <p14:sldId id="312"/>
            <p14:sldId id="313"/>
            <p14:sldId id="314"/>
            <p14:sldId id="315"/>
            <p14:sldId id="316"/>
            <p14:sldId id="319"/>
            <p14:sldId id="318"/>
            <p14:sldId id="320"/>
            <p14:sldId id="321"/>
            <p14:sldId id="323"/>
            <p14:sldId id="324"/>
            <p14:sldId id="325"/>
            <p14:sldId id="326"/>
            <p14:sldId id="327"/>
            <p14:sldId id="328"/>
            <p14:sldId id="334"/>
            <p14:sldId id="335"/>
            <p14:sldId id="345"/>
            <p14:sldId id="302"/>
            <p14:sldId id="329"/>
            <p14:sldId id="330"/>
            <p14:sldId id="331"/>
            <p14:sldId id="332"/>
            <p14:sldId id="336"/>
            <p14:sldId id="337"/>
            <p14:sldId id="338"/>
            <p14:sldId id="339"/>
            <p14:sldId id="340"/>
            <p14:sldId id="341"/>
            <p14:sldId id="342"/>
            <p14:sldId id="343"/>
            <p14:sldId id="346"/>
            <p14:sldId id="30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5C5C5C"/>
    <a:srgbClr val="5464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76" autoAdjust="0"/>
  </p:normalViewPr>
  <p:slideViewPr>
    <p:cSldViewPr snapToGrid="0">
      <p:cViewPr varScale="1">
        <p:scale>
          <a:sx n="108" d="100"/>
          <a:sy n="108" d="100"/>
        </p:scale>
        <p:origin x="72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B3030B-8E42-4F6D-8771-BE6452A7DB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Diagram of a Locate Request Ticket</a:t>
            </a:r>
          </a:p>
        </p:txBody>
      </p:sp>
      <p:sp>
        <p:nvSpPr>
          <p:cNvPr id="3" name="Date Placeholder 2">
            <a:extLst>
              <a:ext uri="{FF2B5EF4-FFF2-40B4-BE49-F238E27FC236}">
                <a16:creationId xmlns:a16="http://schemas.microsoft.com/office/drawing/2014/main" id="{B692E160-D43C-4546-AF2C-05B373D7F1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9F0E00-75E3-4AB1-9F97-BA8DD2E271BA}" type="datetimeFigureOut">
              <a:rPr lang="en-US" smtClean="0"/>
              <a:t>4/12/2024</a:t>
            </a:fld>
            <a:endParaRPr lang="en-US"/>
          </a:p>
        </p:txBody>
      </p:sp>
      <p:sp>
        <p:nvSpPr>
          <p:cNvPr id="4" name="Footer Placeholder 3">
            <a:extLst>
              <a:ext uri="{FF2B5EF4-FFF2-40B4-BE49-F238E27FC236}">
                <a16:creationId xmlns:a16="http://schemas.microsoft.com/office/drawing/2014/main" id="{E1C11BBC-905C-43CE-9B69-F88B5CC322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5C69D3-40DE-4B59-BB42-97B29A41D3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8C6E4-CD3B-4B53-8C42-3EF720EFF111}" type="slidenum">
              <a:rPr lang="en-US" smtClean="0"/>
              <a:t>‹#›</a:t>
            </a:fld>
            <a:endParaRPr lang="en-US"/>
          </a:p>
        </p:txBody>
      </p:sp>
    </p:spTree>
    <p:extLst>
      <p:ext uri="{BB962C8B-B14F-4D97-AF65-F5344CB8AC3E}">
        <p14:creationId xmlns:p14="http://schemas.microsoft.com/office/powerpoint/2010/main" val="43978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Diagram of a Locate Request Ticket</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53419-4B24-460A-ACBE-D8DCD5D87A6B}"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3C7D0-B02D-4CC3-84CC-542FE365ED46}" type="slidenum">
              <a:rPr lang="en-US" smtClean="0"/>
              <a:t>‹#›</a:t>
            </a:fld>
            <a:endParaRPr lang="en-US"/>
          </a:p>
        </p:txBody>
      </p:sp>
    </p:spTree>
    <p:extLst>
      <p:ext uri="{BB962C8B-B14F-4D97-AF65-F5344CB8AC3E}">
        <p14:creationId xmlns:p14="http://schemas.microsoft.com/office/powerpoint/2010/main" val="29050949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4/11/24</a:t>
            </a:r>
          </a:p>
        </p:txBody>
      </p:sp>
      <p:sp>
        <p:nvSpPr>
          <p:cNvPr id="4" name="Slide Number Placeholder 3"/>
          <p:cNvSpPr>
            <a:spLocks noGrp="1"/>
          </p:cNvSpPr>
          <p:nvPr>
            <p:ph type="sldNum" sz="quarter" idx="5"/>
          </p:nvPr>
        </p:nvSpPr>
        <p:spPr/>
        <p:txBody>
          <a:bodyPr/>
          <a:lstStyle/>
          <a:p>
            <a:fld id="{EC23C7D0-B02D-4CC3-84CC-542FE365ED46}" type="slidenum">
              <a:rPr lang="en-US" smtClean="0"/>
              <a:t>4</a:t>
            </a:fld>
            <a:endParaRPr lang="en-US"/>
          </a:p>
        </p:txBody>
      </p:sp>
    </p:spTree>
    <p:extLst>
      <p:ext uri="{BB962C8B-B14F-4D97-AF65-F5344CB8AC3E}">
        <p14:creationId xmlns:p14="http://schemas.microsoft.com/office/powerpoint/2010/main" val="368456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4C9B-B757-4C1B-97BC-BD9B219657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1501DB-E713-4B2F-A440-EB59EDE09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E2B1B4-0BD4-44B2-B665-8FF21C1E32A8}"/>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5" name="Footer Placeholder 4">
            <a:extLst>
              <a:ext uri="{FF2B5EF4-FFF2-40B4-BE49-F238E27FC236}">
                <a16:creationId xmlns:a16="http://schemas.microsoft.com/office/drawing/2014/main" id="{D7EB2397-F811-4F5E-A400-CFD43864B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330BC-15AE-4168-B6FE-D4822718A050}"/>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3042764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5482-74BF-49AB-BED9-5ECE2592F9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E65E60-1F37-4C3E-906E-FF443EE749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E022B-303F-4AB5-8870-A4BDB94ED7B0}"/>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5" name="Footer Placeholder 4">
            <a:extLst>
              <a:ext uri="{FF2B5EF4-FFF2-40B4-BE49-F238E27FC236}">
                <a16:creationId xmlns:a16="http://schemas.microsoft.com/office/drawing/2014/main" id="{39DAEDE1-5828-4204-AA9D-515F3E98C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73D8-4CE5-44BA-9698-15364CF17C5A}"/>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382480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F4C06-2155-4BB9-A5A1-1566A9E754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401AE-B62C-4D70-B204-C1E54D8B2A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441CA-B530-452D-BEBF-3DA1E413C32E}"/>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5" name="Footer Placeholder 4">
            <a:extLst>
              <a:ext uri="{FF2B5EF4-FFF2-40B4-BE49-F238E27FC236}">
                <a16:creationId xmlns:a16="http://schemas.microsoft.com/office/drawing/2014/main" id="{6855094D-96ED-4966-B61B-8AD7D438F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FAD90-C2D9-45FA-8D9D-3892E1F2043D}"/>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3342115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E216-04C8-4D32-8C62-A3D11A080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0A04B3-6449-4A44-8B7E-FDEBF1D30B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26F4E-F933-4F4B-8E1E-9DB8F41281D4}"/>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5" name="Footer Placeholder 4">
            <a:extLst>
              <a:ext uri="{FF2B5EF4-FFF2-40B4-BE49-F238E27FC236}">
                <a16:creationId xmlns:a16="http://schemas.microsoft.com/office/drawing/2014/main" id="{CFE655F1-5DE1-4F18-8571-932434C59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7DE01-260F-47CE-9ACD-91824CC2F3C2}"/>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2297843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03BE-7D52-4B46-A2FA-8518ABEA7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B6D724-1839-4B4B-9C61-90829AF4B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25E528-068B-4F1D-8CCA-D4CBF8BF8DCA}"/>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5" name="Footer Placeholder 4">
            <a:extLst>
              <a:ext uri="{FF2B5EF4-FFF2-40B4-BE49-F238E27FC236}">
                <a16:creationId xmlns:a16="http://schemas.microsoft.com/office/drawing/2014/main" id="{AFC9BEEC-018D-4239-81D9-5F8DFD4E1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AC5ED-2E61-496A-8D4C-DF7C230342B2}"/>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4179518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B2B1-9661-4310-B602-42AE809BFA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7827B-5CC4-4127-A1F1-61285B7EA3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FD4482-D5C2-453A-A8A3-C93C99EAD2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91F17-7794-4F43-B915-AE648DBFDE70}"/>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6" name="Footer Placeholder 5">
            <a:extLst>
              <a:ext uri="{FF2B5EF4-FFF2-40B4-BE49-F238E27FC236}">
                <a16:creationId xmlns:a16="http://schemas.microsoft.com/office/drawing/2014/main" id="{E59B4E64-73B7-4CA3-882E-96621AD67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F5A76-497E-408D-9A34-3B2D0C67276B}"/>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3772534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C0B0-F120-4232-9F8F-EA65582269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220C58-F5A7-4B98-9E34-E023AEAD4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1ADFDA-BC05-4743-8E9C-FCCD7CB3A4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583BB0-7F8E-45A0-99BF-50A2202A0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BE6D6D-C398-43B5-BB82-BC99C10A25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A82290-771E-4382-88C2-66376848124F}"/>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8" name="Footer Placeholder 7">
            <a:extLst>
              <a:ext uri="{FF2B5EF4-FFF2-40B4-BE49-F238E27FC236}">
                <a16:creationId xmlns:a16="http://schemas.microsoft.com/office/drawing/2014/main" id="{5E30A565-249D-4E24-8D3B-5AFF8CDDFD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F4012D-2F38-4D55-BCF4-3CEB64076C00}"/>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3535260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64B4-B9D1-477D-84D3-0A577B6BBD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6B4113-4658-4B5D-848E-B0D02A149D78}"/>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4" name="Footer Placeholder 3">
            <a:extLst>
              <a:ext uri="{FF2B5EF4-FFF2-40B4-BE49-F238E27FC236}">
                <a16:creationId xmlns:a16="http://schemas.microsoft.com/office/drawing/2014/main" id="{9B6001D5-EAF2-4D01-B7E6-1CD04C374C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63C0BE-71AC-498B-9E55-B8F551B320DF}"/>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2494991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1A1FD-3DC8-48EC-902C-C4D15B20BEA3}"/>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3" name="Footer Placeholder 2">
            <a:extLst>
              <a:ext uri="{FF2B5EF4-FFF2-40B4-BE49-F238E27FC236}">
                <a16:creationId xmlns:a16="http://schemas.microsoft.com/office/drawing/2014/main" id="{7F1522C4-794E-46A2-B0FF-E3472DC120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A45835-D347-4822-B4C9-1BC0A8A305DE}"/>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2007982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E8F2-214B-4A89-B9BE-9C6A1C8FC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2DB879-7B75-413A-8551-C884889C0C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B17CED-2AB0-4631-8496-86988BA34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0604D8-DDDC-4883-844F-D2DA8A95359E}"/>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6" name="Footer Placeholder 5">
            <a:extLst>
              <a:ext uri="{FF2B5EF4-FFF2-40B4-BE49-F238E27FC236}">
                <a16:creationId xmlns:a16="http://schemas.microsoft.com/office/drawing/2014/main" id="{D709B6A9-67E6-4C3B-A73E-54FE0895E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CB17C-ECF5-4320-AE2A-70D0783F7309}"/>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3095337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9614-9B54-471A-85B5-235B356EF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ACB17F-21C0-4687-ABD9-635DE8426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CABEF8-570B-46BC-8527-CA1B83B06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C8C791-E892-4C86-B3BE-6033A662F215}"/>
              </a:ext>
            </a:extLst>
          </p:cNvPr>
          <p:cNvSpPr>
            <a:spLocks noGrp="1"/>
          </p:cNvSpPr>
          <p:nvPr>
            <p:ph type="dt" sz="half" idx="10"/>
          </p:nvPr>
        </p:nvSpPr>
        <p:spPr/>
        <p:txBody>
          <a:bodyPr/>
          <a:lstStyle/>
          <a:p>
            <a:fld id="{88CAADB4-132A-4428-8EA6-141F27959D4B}" type="datetimeFigureOut">
              <a:rPr lang="en-US" smtClean="0"/>
              <a:t>4/12/2024</a:t>
            </a:fld>
            <a:endParaRPr lang="en-US"/>
          </a:p>
        </p:txBody>
      </p:sp>
      <p:sp>
        <p:nvSpPr>
          <p:cNvPr id="6" name="Footer Placeholder 5">
            <a:extLst>
              <a:ext uri="{FF2B5EF4-FFF2-40B4-BE49-F238E27FC236}">
                <a16:creationId xmlns:a16="http://schemas.microsoft.com/office/drawing/2014/main" id="{847ABBB9-73CE-4244-B53A-CEEB5C141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D8F46-D055-48AE-A3C6-224731077E60}"/>
              </a:ext>
            </a:extLst>
          </p:cNvPr>
          <p:cNvSpPr>
            <a:spLocks noGrp="1"/>
          </p:cNvSpPr>
          <p:nvPr>
            <p:ph type="sldNum" sz="quarter" idx="12"/>
          </p:nvPr>
        </p:nvSpPr>
        <p:spPr/>
        <p:txBody>
          <a:bodyPr/>
          <a:lstStyle/>
          <a:p>
            <a:fld id="{AEF122E2-E657-4670-ADDE-E90BF2B704F6}" type="slidenum">
              <a:rPr lang="en-US" smtClean="0"/>
              <a:t>‹#›</a:t>
            </a:fld>
            <a:endParaRPr lang="en-US"/>
          </a:p>
        </p:txBody>
      </p:sp>
    </p:spTree>
    <p:extLst>
      <p:ext uri="{BB962C8B-B14F-4D97-AF65-F5344CB8AC3E}">
        <p14:creationId xmlns:p14="http://schemas.microsoft.com/office/powerpoint/2010/main" val="3299686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E3F65D-051F-4310-B98C-C7098602E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6366B5-7CE6-4FEB-B2E4-928C3E36F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FDD65-D11B-4AC0-AD08-AEB68B3A9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AADB4-132A-4428-8EA6-141F27959D4B}" type="datetimeFigureOut">
              <a:rPr lang="en-US" smtClean="0"/>
              <a:t>4/12/2024</a:t>
            </a:fld>
            <a:endParaRPr lang="en-US"/>
          </a:p>
        </p:txBody>
      </p:sp>
      <p:sp>
        <p:nvSpPr>
          <p:cNvPr id="5" name="Footer Placeholder 4">
            <a:extLst>
              <a:ext uri="{FF2B5EF4-FFF2-40B4-BE49-F238E27FC236}">
                <a16:creationId xmlns:a16="http://schemas.microsoft.com/office/drawing/2014/main" id="{D8F5EA3B-F204-4F38-8AB2-0A041EB0C9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480A9C-1C2A-48C1-89D6-7CF7B86C1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122E2-E657-4670-ADDE-E90BF2B704F6}" type="slidenum">
              <a:rPr lang="en-US" smtClean="0"/>
              <a:t>‹#›</a:t>
            </a:fld>
            <a:endParaRPr lang="en-US"/>
          </a:p>
        </p:txBody>
      </p:sp>
    </p:spTree>
    <p:extLst>
      <p:ext uri="{BB962C8B-B14F-4D97-AF65-F5344CB8AC3E}">
        <p14:creationId xmlns:p14="http://schemas.microsoft.com/office/powerpoint/2010/main" val="38098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p14:dur="10" advTm="1000">
        <p159:morph option="byWord"/>
      </p:transition>
    </mc:Choice>
    <mc:Fallback xmlns="">
      <p:transition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4773C7-83CB-4089-B1D0-9F90412DF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97" y="381723"/>
            <a:ext cx="3583045" cy="1629433"/>
          </a:xfrm>
          <a:prstGeom prst="rect">
            <a:avLst/>
          </a:prstGeom>
        </p:spPr>
      </p:pic>
      <p:sp>
        <p:nvSpPr>
          <p:cNvPr id="8" name="TextBox 7">
            <a:extLst>
              <a:ext uri="{FF2B5EF4-FFF2-40B4-BE49-F238E27FC236}">
                <a16:creationId xmlns:a16="http://schemas.microsoft.com/office/drawing/2014/main" id="{D80502B7-FB4B-482B-A4D9-BE0C4E1DB888}"/>
              </a:ext>
            </a:extLst>
          </p:cNvPr>
          <p:cNvSpPr txBox="1"/>
          <p:nvPr/>
        </p:nvSpPr>
        <p:spPr>
          <a:xfrm>
            <a:off x="255272" y="2815085"/>
            <a:ext cx="4795863" cy="2123658"/>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Read MS811 Locate Request Tickets</a:t>
            </a:r>
          </a:p>
        </p:txBody>
      </p:sp>
      <p:sp>
        <p:nvSpPr>
          <p:cNvPr id="27" name="Rectangle: Rounded Corners 26">
            <a:extLst>
              <a:ext uri="{FF2B5EF4-FFF2-40B4-BE49-F238E27FC236}">
                <a16:creationId xmlns:a16="http://schemas.microsoft.com/office/drawing/2014/main" id="{28873454-3E0C-49C4-812C-6A1103BA0584}"/>
              </a:ext>
            </a:extLst>
          </p:cNvPr>
          <p:cNvSpPr/>
          <p:nvPr/>
        </p:nvSpPr>
        <p:spPr>
          <a:xfrm rot="18611631">
            <a:off x="4192805" y="1510949"/>
            <a:ext cx="4767356" cy="77730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grpSp>
        <p:nvGrpSpPr>
          <p:cNvPr id="2" name="Group 1">
            <a:extLst>
              <a:ext uri="{FF2B5EF4-FFF2-40B4-BE49-F238E27FC236}">
                <a16:creationId xmlns:a16="http://schemas.microsoft.com/office/drawing/2014/main" id="{9886EB74-9A9E-489D-8AA6-F7B5E32CAB98}"/>
              </a:ext>
            </a:extLst>
          </p:cNvPr>
          <p:cNvGrpSpPr/>
          <p:nvPr/>
        </p:nvGrpSpPr>
        <p:grpSpPr>
          <a:xfrm>
            <a:off x="7097134" y="-880811"/>
            <a:ext cx="3417543" cy="8189680"/>
            <a:chOff x="7097134" y="-880811"/>
            <a:chExt cx="3417543" cy="8189680"/>
          </a:xfrm>
          <a:blipFill>
            <a:blip r:embed="rId3"/>
            <a:stretch>
              <a:fillRect/>
            </a:stretch>
          </a:blipFill>
        </p:grpSpPr>
        <p:sp>
          <p:nvSpPr>
            <p:cNvPr id="28" name="Rectangle: Rounded Corners 27">
              <a:extLst>
                <a:ext uri="{FF2B5EF4-FFF2-40B4-BE49-F238E27FC236}">
                  <a16:creationId xmlns:a16="http://schemas.microsoft.com/office/drawing/2014/main" id="{210AAD1A-9094-4A92-A660-E71929D165DE}"/>
                </a:ext>
              </a:extLst>
            </p:cNvPr>
            <p:cNvSpPr/>
            <p:nvPr/>
          </p:nvSpPr>
          <p:spPr>
            <a:xfrm rot="18611631">
              <a:off x="4565449" y="1939936"/>
              <a:ext cx="5840677" cy="777307"/>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29" name="Rectangle: Rounded Corners 28">
              <a:extLst>
                <a:ext uri="{FF2B5EF4-FFF2-40B4-BE49-F238E27FC236}">
                  <a16:creationId xmlns:a16="http://schemas.microsoft.com/office/drawing/2014/main" id="{2DB477B1-6571-412D-944B-0EBE48F95B63}"/>
                </a:ext>
              </a:extLst>
            </p:cNvPr>
            <p:cNvSpPr/>
            <p:nvPr/>
          </p:nvSpPr>
          <p:spPr>
            <a:xfrm rot="18611631">
              <a:off x="5077581" y="2264253"/>
              <a:ext cx="6768610" cy="836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30" name="Rectangle: Rounded Corners 29">
              <a:extLst>
                <a:ext uri="{FF2B5EF4-FFF2-40B4-BE49-F238E27FC236}">
                  <a16:creationId xmlns:a16="http://schemas.microsoft.com/office/drawing/2014/main" id="{2D35891D-AC19-447E-8EF1-168683D8F8E3}"/>
                </a:ext>
              </a:extLst>
            </p:cNvPr>
            <p:cNvSpPr/>
            <p:nvPr/>
          </p:nvSpPr>
          <p:spPr>
            <a:xfrm rot="18611631">
              <a:off x="5695492" y="2531549"/>
              <a:ext cx="7694143" cy="869424"/>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31" name="Rectangle: Rounded Corners 30">
              <a:extLst>
                <a:ext uri="{FF2B5EF4-FFF2-40B4-BE49-F238E27FC236}">
                  <a16:creationId xmlns:a16="http://schemas.microsoft.com/office/drawing/2014/main" id="{04B749C3-BE46-48BD-A928-ACA8C76D9A41}"/>
                </a:ext>
              </a:extLst>
            </p:cNvPr>
            <p:cNvSpPr/>
            <p:nvPr/>
          </p:nvSpPr>
          <p:spPr>
            <a:xfrm rot="18611631">
              <a:off x="6701282" y="3495473"/>
              <a:ext cx="6772442" cy="854349"/>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grpSp>
    </p:spTree>
    <p:extLst>
      <p:ext uri="{BB962C8B-B14F-4D97-AF65-F5344CB8AC3E}">
        <p14:creationId xmlns:p14="http://schemas.microsoft.com/office/powerpoint/2010/main" val="1848302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460A0409-72AE-422C-9098-7C891B85AC86}"/>
              </a:ext>
            </a:extLst>
          </p:cNvPr>
          <p:cNvSpPr/>
          <p:nvPr/>
        </p:nvSpPr>
        <p:spPr>
          <a:xfrm>
            <a:off x="374904" y="313666"/>
            <a:ext cx="4297680" cy="1093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Locate By</a:t>
            </a:r>
          </a:p>
          <a:p>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The date &amp; time lines should be located by law.</a:t>
            </a:r>
          </a:p>
        </p:txBody>
      </p:sp>
      <p:pic>
        <p:nvPicPr>
          <p:cNvPr id="2" name="Picture 1">
            <a:extLst>
              <a:ext uri="{FF2B5EF4-FFF2-40B4-BE49-F238E27FC236}">
                <a16:creationId xmlns:a16="http://schemas.microsoft.com/office/drawing/2014/main" id="{95381C7B-F5D0-C887-E1D9-D0EF77285DD5}"/>
              </a:ext>
            </a:extLst>
          </p:cNvPr>
          <p:cNvPicPr>
            <a:picLocks noChangeAspect="1"/>
          </p:cNvPicPr>
          <p:nvPr/>
        </p:nvPicPr>
        <p:blipFill>
          <a:blip r:embed="rId2"/>
          <a:stretch>
            <a:fillRect/>
          </a:stretch>
        </p:blipFill>
        <p:spPr>
          <a:xfrm>
            <a:off x="5505094" y="480370"/>
            <a:ext cx="6358679" cy="6163590"/>
          </a:xfrm>
          <a:prstGeom prst="rect">
            <a:avLst/>
          </a:prstGeom>
          <a:ln w="28575">
            <a:solidFill>
              <a:schemeClr val="tx1"/>
            </a:solidFill>
          </a:ln>
        </p:spPr>
      </p:pic>
      <p:sp>
        <p:nvSpPr>
          <p:cNvPr id="3" name="Rectangle 2">
            <a:extLst>
              <a:ext uri="{FF2B5EF4-FFF2-40B4-BE49-F238E27FC236}">
                <a16:creationId xmlns:a16="http://schemas.microsoft.com/office/drawing/2014/main" id="{B4FD7A17-360A-BA95-5C03-84C5421E2E33}"/>
              </a:ext>
            </a:extLst>
          </p:cNvPr>
          <p:cNvSpPr/>
          <p:nvPr/>
        </p:nvSpPr>
        <p:spPr>
          <a:xfrm>
            <a:off x="7998960" y="923277"/>
            <a:ext cx="1464636" cy="1154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826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Rounded Corners 21">
            <a:extLst>
              <a:ext uri="{FF2B5EF4-FFF2-40B4-BE49-F238E27FC236}">
                <a16:creationId xmlns:a16="http://schemas.microsoft.com/office/drawing/2014/main" id="{460A0409-72AE-422C-9098-7C891B85AC86}"/>
              </a:ext>
            </a:extLst>
          </p:cNvPr>
          <p:cNvSpPr/>
          <p:nvPr/>
        </p:nvSpPr>
        <p:spPr>
          <a:xfrm>
            <a:off x="262169" y="382006"/>
            <a:ext cx="4010893" cy="84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Expires</a:t>
            </a:r>
          </a:p>
          <a:p>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The date &amp; time the ticket will expire.</a:t>
            </a:r>
          </a:p>
        </p:txBody>
      </p:sp>
      <p:pic>
        <p:nvPicPr>
          <p:cNvPr id="2" name="Picture 1">
            <a:extLst>
              <a:ext uri="{FF2B5EF4-FFF2-40B4-BE49-F238E27FC236}">
                <a16:creationId xmlns:a16="http://schemas.microsoft.com/office/drawing/2014/main" id="{70E621C7-B1DD-704C-5E86-1776706820EF}"/>
              </a:ext>
            </a:extLst>
          </p:cNvPr>
          <p:cNvPicPr>
            <a:picLocks noChangeAspect="1"/>
          </p:cNvPicPr>
          <p:nvPr/>
        </p:nvPicPr>
        <p:blipFill>
          <a:blip r:embed="rId3"/>
          <a:stretch>
            <a:fillRect/>
          </a:stretch>
        </p:blipFill>
        <p:spPr>
          <a:xfrm>
            <a:off x="5285240" y="507003"/>
            <a:ext cx="6358679" cy="6163590"/>
          </a:xfrm>
          <a:prstGeom prst="rect">
            <a:avLst/>
          </a:prstGeom>
          <a:ln w="28575">
            <a:solidFill>
              <a:schemeClr val="tx1"/>
            </a:solidFill>
          </a:ln>
        </p:spPr>
      </p:pic>
      <p:sp>
        <p:nvSpPr>
          <p:cNvPr id="11" name="Rectangle 10">
            <a:extLst>
              <a:ext uri="{FF2B5EF4-FFF2-40B4-BE49-F238E27FC236}">
                <a16:creationId xmlns:a16="http://schemas.microsoft.com/office/drawing/2014/main" id="{29CCB60A-F25C-4839-9266-18118ACE230D}"/>
              </a:ext>
            </a:extLst>
          </p:cNvPr>
          <p:cNvSpPr/>
          <p:nvPr/>
        </p:nvSpPr>
        <p:spPr>
          <a:xfrm>
            <a:off x="7798755" y="1079163"/>
            <a:ext cx="1664208" cy="17549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4249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EAC6A7-FF12-4079-A389-1E1A953F53CD}"/>
              </a:ext>
            </a:extLst>
          </p:cNvPr>
          <p:cNvSpPr/>
          <p:nvPr/>
        </p:nvSpPr>
        <p:spPr>
          <a:xfrm>
            <a:off x="7595093" y="1087084"/>
            <a:ext cx="1796693" cy="3352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Rounded Corners 21">
            <a:extLst>
              <a:ext uri="{FF2B5EF4-FFF2-40B4-BE49-F238E27FC236}">
                <a16:creationId xmlns:a16="http://schemas.microsoft.com/office/drawing/2014/main" id="{460A0409-72AE-422C-9098-7C891B85AC86}"/>
              </a:ext>
            </a:extLst>
          </p:cNvPr>
          <p:cNvSpPr/>
          <p:nvPr/>
        </p:nvSpPr>
        <p:spPr>
          <a:xfrm>
            <a:off x="269908" y="376413"/>
            <a:ext cx="4205377" cy="112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Update From</a:t>
            </a:r>
            <a:r>
              <a:rPr lang="en-US" dirty="0">
                <a:solidFill>
                  <a:schemeClr val="bg1"/>
                </a:solidFill>
                <a:latin typeface="Microsoft Sans Serif" panose="020B0604020202020204" pitchFamily="34" charset="0"/>
                <a:cs typeface="Microsoft Sans Serif" panose="020B0604020202020204" pitchFamily="34" charset="0"/>
              </a:rPr>
              <a:t>  &amp;  </a:t>
            </a:r>
            <a:r>
              <a:rPr lang="en-US" b="1" u="sng" dirty="0">
                <a:solidFill>
                  <a:schemeClr val="bg1"/>
                </a:solidFill>
                <a:latin typeface="Microsoft Sans Serif" panose="020B0604020202020204" pitchFamily="34" charset="0"/>
                <a:cs typeface="Microsoft Sans Serif" panose="020B0604020202020204" pitchFamily="34" charset="0"/>
              </a:rPr>
              <a:t>Update To</a:t>
            </a:r>
          </a:p>
          <a:p>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The ticket should be updated between these two dates &amp; times.</a:t>
            </a:r>
          </a:p>
        </p:txBody>
      </p:sp>
      <p:pic>
        <p:nvPicPr>
          <p:cNvPr id="3" name="Picture 2">
            <a:extLst>
              <a:ext uri="{FF2B5EF4-FFF2-40B4-BE49-F238E27FC236}">
                <a16:creationId xmlns:a16="http://schemas.microsoft.com/office/drawing/2014/main" id="{2DF9813E-7B0B-23E5-19B6-92AB745BA0E2}"/>
              </a:ext>
            </a:extLst>
          </p:cNvPr>
          <p:cNvPicPr>
            <a:picLocks noChangeAspect="1"/>
          </p:cNvPicPr>
          <p:nvPr/>
        </p:nvPicPr>
        <p:blipFill>
          <a:blip r:embed="rId3"/>
          <a:stretch>
            <a:fillRect/>
          </a:stretch>
        </p:blipFill>
        <p:spPr>
          <a:xfrm>
            <a:off x="5285240" y="507003"/>
            <a:ext cx="6358679" cy="6061631"/>
          </a:xfrm>
          <a:prstGeom prst="rect">
            <a:avLst/>
          </a:prstGeom>
          <a:ln w="28575">
            <a:solidFill>
              <a:schemeClr val="tx1"/>
            </a:solidFill>
          </a:ln>
        </p:spPr>
      </p:pic>
      <p:sp>
        <p:nvSpPr>
          <p:cNvPr id="4" name="Rectangle 3">
            <a:extLst>
              <a:ext uri="{FF2B5EF4-FFF2-40B4-BE49-F238E27FC236}">
                <a16:creationId xmlns:a16="http://schemas.microsoft.com/office/drawing/2014/main" id="{E90C2408-E673-4713-2582-67125654DD29}"/>
              </a:ext>
            </a:extLst>
          </p:cNvPr>
          <p:cNvSpPr/>
          <p:nvPr/>
        </p:nvSpPr>
        <p:spPr>
          <a:xfrm>
            <a:off x="7789877" y="1236029"/>
            <a:ext cx="1664208" cy="26623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71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541"/>
            <a:ext cx="12192000" cy="6858000"/>
          </a:xfrm>
          <a:prstGeom prst="rect">
            <a:avLst/>
          </a:prstGeom>
        </p:spPr>
      </p:pic>
      <p:sp>
        <p:nvSpPr>
          <p:cNvPr id="9" name="Rectangle 8">
            <a:extLst>
              <a:ext uri="{FF2B5EF4-FFF2-40B4-BE49-F238E27FC236}">
                <a16:creationId xmlns:a16="http://schemas.microsoft.com/office/drawing/2014/main" id="{9636D005-A404-439E-AF44-236D4841AB9F}"/>
              </a:ext>
            </a:extLst>
          </p:cNvPr>
          <p:cNvSpPr/>
          <p:nvPr/>
        </p:nvSpPr>
        <p:spPr>
          <a:xfrm>
            <a:off x="7330648" y="426810"/>
            <a:ext cx="4688508" cy="5355312"/>
          </a:xfrm>
          <a:prstGeom prst="rect">
            <a:avLst/>
          </a:prstGeom>
        </p:spPr>
        <p:txBody>
          <a:bodyPr wrap="square">
            <a:spAutoFit/>
          </a:bodyPr>
          <a:lstStyle/>
          <a:p>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YES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indicates that the following are true:</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1450" indent="-171450">
              <a:buFont typeface="Wingdings" panose="05000000000000000000" pitchFamily="2" charset="2"/>
              <a:buChar char="§"/>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Addition</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The previous ticket was resent due to additional information added.</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1450" indent="-171450">
              <a:buFont typeface="Wingdings" panose="05000000000000000000" pitchFamily="2" charset="2"/>
              <a:buChar char="§"/>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Correction</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The previous ticket was resent due to information corrected.</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1450" indent="-171450">
              <a:buFont typeface="Wingdings" panose="05000000000000000000" pitchFamily="2" charset="2"/>
              <a:buChar char="§"/>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Damage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Lines were damaged during excavation.</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1450" indent="-171450">
              <a:buFont typeface="Wingdings" panose="05000000000000000000" pitchFamily="2" charset="2"/>
              <a:buChar char="§"/>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Remark</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Work on previous ticket has not been completed &amp; the job site needs to be remarked due to markings have been destroyed.</a:t>
            </a:r>
          </a:p>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1450" indent="-171450">
              <a:buFont typeface="Wingdings" panose="05000000000000000000" pitchFamily="2" charset="2"/>
              <a:buChar char="§"/>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Update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Work on previous ticket has not been completed &amp; the ticket is being renewed prior to expiration.</a:t>
            </a:r>
          </a:p>
        </p:txBody>
      </p:sp>
      <p:pic>
        <p:nvPicPr>
          <p:cNvPr id="2" name="Picture 1">
            <a:extLst>
              <a:ext uri="{FF2B5EF4-FFF2-40B4-BE49-F238E27FC236}">
                <a16:creationId xmlns:a16="http://schemas.microsoft.com/office/drawing/2014/main" id="{090814EA-9C35-474A-81C7-5593505E55C4}"/>
              </a:ext>
            </a:extLst>
          </p:cNvPr>
          <p:cNvPicPr>
            <a:picLocks noChangeAspect="1"/>
          </p:cNvPicPr>
          <p:nvPr/>
        </p:nvPicPr>
        <p:blipFill>
          <a:blip r:embed="rId3"/>
          <a:stretch>
            <a:fillRect/>
          </a:stretch>
        </p:blipFill>
        <p:spPr>
          <a:xfrm>
            <a:off x="651096" y="205162"/>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A3ED1B11-60AD-A782-42DD-70BAAB9C27C2}"/>
              </a:ext>
            </a:extLst>
          </p:cNvPr>
          <p:cNvSpPr/>
          <p:nvPr/>
        </p:nvSpPr>
        <p:spPr>
          <a:xfrm>
            <a:off x="5717218" y="458090"/>
            <a:ext cx="914401" cy="77590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4560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1000"/>
                                        <p:tgtEl>
                                          <p:spTgt spid="9">
                                            <p:txEl>
                                              <p:pRg st="6" end="6"/>
                                            </p:txEl>
                                          </p:spTgt>
                                        </p:tgtEl>
                                      </p:cBhvr>
                                    </p:animEffect>
                                    <p:anim calcmode="lin" valueType="num">
                                      <p:cBhvr>
                                        <p:cTn id="2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fade">
                                      <p:cBhvr>
                                        <p:cTn id="28" dur="1000"/>
                                        <p:tgtEl>
                                          <p:spTgt spid="9">
                                            <p:txEl>
                                              <p:pRg st="8" end="8"/>
                                            </p:txEl>
                                          </p:spTgt>
                                        </p:tgtEl>
                                      </p:cBhvr>
                                    </p:animEffect>
                                    <p:anim calcmode="lin" valueType="num">
                                      <p:cBhvr>
                                        <p:cTn id="29"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fade">
                                      <p:cBhvr>
                                        <p:cTn id="35" dur="1000"/>
                                        <p:tgtEl>
                                          <p:spTgt spid="9">
                                            <p:txEl>
                                              <p:pRg st="10" end="10"/>
                                            </p:txEl>
                                          </p:spTgt>
                                        </p:tgtEl>
                                      </p:cBhvr>
                                    </p:animEffect>
                                    <p:anim calcmode="lin" valueType="num">
                                      <p:cBhvr>
                                        <p:cTn id="36"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3"/>
                                        </p:tgtEl>
                                      </p:cBhvr>
                                    </p:animEffect>
                                    <p:animScale>
                                      <p:cBhvr>
                                        <p:cTn id="42"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4513"/>
            <a:ext cx="12192000" cy="6858000"/>
          </a:xfrm>
          <a:prstGeom prst="rect">
            <a:avLst/>
          </a:prstGeom>
        </p:spPr>
      </p:pic>
      <p:sp>
        <p:nvSpPr>
          <p:cNvPr id="22" name="Rectangle: Rounded Corners 21">
            <a:extLst>
              <a:ext uri="{FF2B5EF4-FFF2-40B4-BE49-F238E27FC236}">
                <a16:creationId xmlns:a16="http://schemas.microsoft.com/office/drawing/2014/main" id="{460A0409-72AE-422C-9098-7C891B85AC86}"/>
              </a:ext>
            </a:extLst>
          </p:cNvPr>
          <p:cNvSpPr/>
          <p:nvPr/>
        </p:nvSpPr>
        <p:spPr>
          <a:xfrm>
            <a:off x="146226" y="1330554"/>
            <a:ext cx="4850072" cy="1428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Company Information</a:t>
            </a:r>
          </a:p>
          <a:p>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This section contains the contact information for the company that submitted the locate request.</a:t>
            </a:r>
          </a:p>
        </p:txBody>
      </p:sp>
      <p:pic>
        <p:nvPicPr>
          <p:cNvPr id="9" name="Picture 8" descr="Screen Clipping">
            <a:extLst>
              <a:ext uri="{FF2B5EF4-FFF2-40B4-BE49-F238E27FC236}">
                <a16:creationId xmlns:a16="http://schemas.microsoft.com/office/drawing/2014/main" id="{B89D2F3D-04A3-44D4-A845-13CF47511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524" y="174513"/>
            <a:ext cx="6614472" cy="6459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16D0867E-3A7E-45DB-9664-4169EEF2DE71}"/>
              </a:ext>
            </a:extLst>
          </p:cNvPr>
          <p:cNvSpPr/>
          <p:nvPr/>
        </p:nvSpPr>
        <p:spPr>
          <a:xfrm>
            <a:off x="5142524" y="1253014"/>
            <a:ext cx="6541476" cy="150589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064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960120" y="1518166"/>
            <a:ext cx="3877057" cy="438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icrosoft Sans Serif" panose="020B0604020202020204" pitchFamily="34" charset="0"/>
                <a:cs typeface="Microsoft Sans Serif" panose="020B0604020202020204" pitchFamily="34" charset="0"/>
              </a:rPr>
              <a:t>Company Name , Address &amp; Phone</a:t>
            </a:r>
          </a:p>
        </p:txBody>
      </p:sp>
      <p:pic>
        <p:nvPicPr>
          <p:cNvPr id="2" name="Picture 1">
            <a:extLst>
              <a:ext uri="{FF2B5EF4-FFF2-40B4-BE49-F238E27FC236}">
                <a16:creationId xmlns:a16="http://schemas.microsoft.com/office/drawing/2014/main" id="{DA6825B5-4535-EA69-92AB-332B458487B2}"/>
              </a:ext>
            </a:extLst>
          </p:cNvPr>
          <p:cNvPicPr>
            <a:picLocks noChangeAspect="1"/>
          </p:cNvPicPr>
          <p:nvPr/>
        </p:nvPicPr>
        <p:blipFill>
          <a:blip r:embed="rId3"/>
          <a:stretch>
            <a:fillRect/>
          </a:stretch>
        </p:blipFill>
        <p:spPr>
          <a:xfrm>
            <a:off x="5041877" y="498125"/>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DF74A0CA-5C4C-ADBE-CC40-EE94AF457EAD}"/>
              </a:ext>
            </a:extLst>
          </p:cNvPr>
          <p:cNvSpPr/>
          <p:nvPr/>
        </p:nvSpPr>
        <p:spPr>
          <a:xfrm>
            <a:off x="5041877" y="1754134"/>
            <a:ext cx="3702628" cy="4386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183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541"/>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182880" y="906101"/>
            <a:ext cx="4600135" cy="2417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Caller</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This is the contact information for the person that submitted the locate request.</a:t>
            </a:r>
          </a:p>
          <a:p>
            <a:endParaRPr lang="en-US" dirty="0">
              <a:solidFill>
                <a:schemeClr val="bg1"/>
              </a:solidFill>
              <a:latin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n-US" b="1" dirty="0">
                <a:solidFill>
                  <a:schemeClr val="bg1"/>
                </a:solidFill>
                <a:latin typeface="Microsoft Sans Serif" panose="020B0604020202020204" pitchFamily="34" charset="0"/>
                <a:cs typeface="Microsoft Sans Serif" panose="020B0604020202020204" pitchFamily="34" charset="0"/>
              </a:rPr>
              <a:t>Caller</a:t>
            </a:r>
          </a:p>
          <a:p>
            <a:pPr marL="285750" indent="-285750">
              <a:buFont typeface="Arial" panose="020B0604020202020204" pitchFamily="34" charset="0"/>
              <a:buChar char="•"/>
            </a:pPr>
            <a:r>
              <a:rPr lang="en-US" b="1" dirty="0">
                <a:solidFill>
                  <a:schemeClr val="bg1"/>
                </a:solidFill>
                <a:latin typeface="Microsoft Sans Serif" panose="020B0604020202020204" pitchFamily="34" charset="0"/>
                <a:cs typeface="Microsoft Sans Serif" panose="020B0604020202020204" pitchFamily="34" charset="0"/>
              </a:rPr>
              <a:t>Email</a:t>
            </a:r>
          </a:p>
          <a:p>
            <a:pPr marL="285750" indent="-285750">
              <a:buFont typeface="Arial" panose="020B0604020202020204" pitchFamily="34" charset="0"/>
              <a:buChar char="•"/>
            </a:pPr>
            <a:r>
              <a:rPr lang="en-US" b="1" dirty="0">
                <a:solidFill>
                  <a:schemeClr val="bg1"/>
                </a:solidFill>
                <a:latin typeface="Microsoft Sans Serif" panose="020B0604020202020204" pitchFamily="34" charset="0"/>
                <a:cs typeface="Microsoft Sans Serif" panose="020B0604020202020204" pitchFamily="34" charset="0"/>
              </a:rPr>
              <a:t>Phone</a:t>
            </a:r>
          </a:p>
          <a:p>
            <a:pPr marL="285750" indent="-285750">
              <a:buFont typeface="Arial" panose="020B0604020202020204" pitchFamily="34" charset="0"/>
              <a:buChar char="•"/>
            </a:pPr>
            <a:r>
              <a:rPr lang="en-US" b="1" dirty="0">
                <a:solidFill>
                  <a:schemeClr val="bg1"/>
                </a:solidFill>
                <a:latin typeface="Microsoft Sans Serif" panose="020B0604020202020204" pitchFamily="34" charset="0"/>
                <a:cs typeface="Microsoft Sans Serif" panose="020B0604020202020204" pitchFamily="34" charset="0"/>
              </a:rPr>
              <a:t>Fax</a:t>
            </a:r>
          </a:p>
        </p:txBody>
      </p:sp>
      <p:pic>
        <p:nvPicPr>
          <p:cNvPr id="2" name="Picture 1">
            <a:extLst>
              <a:ext uri="{FF2B5EF4-FFF2-40B4-BE49-F238E27FC236}">
                <a16:creationId xmlns:a16="http://schemas.microsoft.com/office/drawing/2014/main" id="{62C2709C-FB75-7521-4BEB-1DCA2DA110BC}"/>
              </a:ext>
            </a:extLst>
          </p:cNvPr>
          <p:cNvPicPr>
            <a:picLocks noChangeAspect="1"/>
          </p:cNvPicPr>
          <p:nvPr/>
        </p:nvPicPr>
        <p:blipFill>
          <a:blip r:embed="rId3"/>
          <a:stretch>
            <a:fillRect/>
          </a:stretch>
        </p:blipFill>
        <p:spPr>
          <a:xfrm>
            <a:off x="5050754" y="569147"/>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C6B8E466-34E3-AC4F-BBC7-B4C8E0FDD440}"/>
              </a:ext>
            </a:extLst>
          </p:cNvPr>
          <p:cNvSpPr/>
          <p:nvPr/>
        </p:nvSpPr>
        <p:spPr>
          <a:xfrm>
            <a:off x="5050754" y="2290439"/>
            <a:ext cx="3702628" cy="3462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0208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542"/>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180106" y="755507"/>
            <a:ext cx="4527414" cy="3825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Contact</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This is the contact information for the person that should be contacted if there are any questions about the locate request. </a:t>
            </a:r>
          </a:p>
          <a:p>
            <a:endParaRPr lang="en-US" dirty="0">
              <a:solidFill>
                <a:schemeClr val="bg1"/>
              </a:solidFill>
              <a:latin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n-US" b="1" dirty="0">
                <a:solidFill>
                  <a:schemeClr val="bg1"/>
                </a:solidFill>
                <a:latin typeface="Microsoft Sans Serif" panose="020B0604020202020204" pitchFamily="34" charset="0"/>
                <a:cs typeface="Microsoft Sans Serif" panose="020B0604020202020204" pitchFamily="34" charset="0"/>
              </a:rPr>
              <a:t>Contact </a:t>
            </a:r>
          </a:p>
          <a:p>
            <a:pPr marL="285750" indent="-285750">
              <a:buFont typeface="Arial" panose="020B0604020202020204" pitchFamily="34" charset="0"/>
              <a:buChar char="•"/>
            </a:pPr>
            <a:r>
              <a:rPr lang="en-US" b="1" dirty="0">
                <a:solidFill>
                  <a:schemeClr val="bg1"/>
                </a:solidFill>
                <a:latin typeface="Microsoft Sans Serif" panose="020B0604020202020204" pitchFamily="34" charset="0"/>
                <a:cs typeface="Microsoft Sans Serif" panose="020B0604020202020204" pitchFamily="34" charset="0"/>
              </a:rPr>
              <a:t>Email </a:t>
            </a:r>
          </a:p>
          <a:p>
            <a:pPr marL="285750" indent="-285750">
              <a:buFont typeface="Arial" panose="020B0604020202020204" pitchFamily="34" charset="0"/>
              <a:buChar char="•"/>
            </a:pPr>
            <a:r>
              <a:rPr lang="en-US" b="1" dirty="0">
                <a:solidFill>
                  <a:schemeClr val="bg1"/>
                </a:solidFill>
                <a:latin typeface="Microsoft Sans Serif" panose="020B0604020202020204" pitchFamily="34" charset="0"/>
                <a:cs typeface="Microsoft Sans Serif" panose="020B0604020202020204" pitchFamily="34" charset="0"/>
              </a:rPr>
              <a:t>Phone</a:t>
            </a:r>
          </a:p>
          <a:p>
            <a:pPr marL="285750" indent="-285750">
              <a:buFont typeface="Arial" panose="020B0604020202020204" pitchFamily="34" charset="0"/>
              <a:buChar char="•"/>
            </a:pPr>
            <a:r>
              <a:rPr lang="en-US" b="1" dirty="0">
                <a:solidFill>
                  <a:schemeClr val="bg1"/>
                </a:solidFill>
                <a:latin typeface="Microsoft Sans Serif" panose="020B0604020202020204" pitchFamily="34" charset="0"/>
                <a:cs typeface="Microsoft Sans Serif" panose="020B0604020202020204" pitchFamily="34" charset="0"/>
              </a:rPr>
              <a:t>Alt </a:t>
            </a:r>
            <a:r>
              <a:rPr lang="en-US" dirty="0">
                <a:solidFill>
                  <a:schemeClr val="bg1"/>
                </a:solidFill>
                <a:latin typeface="Microsoft Sans Serif" panose="020B0604020202020204" pitchFamily="34" charset="0"/>
                <a:cs typeface="Microsoft Sans Serif" panose="020B0604020202020204" pitchFamily="34" charset="0"/>
              </a:rPr>
              <a:t>(Alternate Phone #)</a:t>
            </a:r>
          </a:p>
          <a:p>
            <a:pPr marL="285750" indent="-285750">
              <a:buFont typeface="Arial" panose="020B0604020202020204" pitchFamily="34" charset="0"/>
              <a:buChar char="•"/>
            </a:pPr>
            <a:endParaRPr lang="en-US" dirty="0">
              <a:solidFill>
                <a:schemeClr val="bg1"/>
              </a:solidFill>
              <a:latin typeface="Microsoft Sans Serif" panose="020B0604020202020204" pitchFamily="34" charset="0"/>
              <a:cs typeface="Microsoft Sans Serif" panose="020B0604020202020204" pitchFamily="34" charset="0"/>
            </a:endParaRPr>
          </a:p>
          <a:p>
            <a:r>
              <a:rPr lang="en-US" sz="1400" dirty="0">
                <a:solidFill>
                  <a:schemeClr val="bg1"/>
                </a:solidFill>
                <a:latin typeface="Microsoft Sans Serif" panose="020B0604020202020204" pitchFamily="34" charset="0"/>
                <a:cs typeface="Microsoft Sans Serif" panose="020B0604020202020204" pitchFamily="34" charset="0"/>
              </a:rPr>
              <a:t>**The alternate phone should be 1st point of contact.**</a:t>
            </a:r>
            <a:endParaRPr lang="en-US" dirty="0">
              <a:solidFill>
                <a:schemeClr val="bg1"/>
              </a:solidFill>
              <a:latin typeface="Microsoft Sans Serif" panose="020B0604020202020204" pitchFamily="34" charset="0"/>
              <a:cs typeface="Microsoft Sans Serif" panose="020B0604020202020204" pitchFamily="34" charset="0"/>
            </a:endParaRPr>
          </a:p>
        </p:txBody>
      </p:sp>
      <p:pic>
        <p:nvPicPr>
          <p:cNvPr id="2" name="Picture 1">
            <a:extLst>
              <a:ext uri="{FF2B5EF4-FFF2-40B4-BE49-F238E27FC236}">
                <a16:creationId xmlns:a16="http://schemas.microsoft.com/office/drawing/2014/main" id="{5F6998A7-935C-7911-BE56-12CD6511E02C}"/>
              </a:ext>
            </a:extLst>
          </p:cNvPr>
          <p:cNvPicPr>
            <a:picLocks noChangeAspect="1"/>
          </p:cNvPicPr>
          <p:nvPr/>
        </p:nvPicPr>
        <p:blipFill>
          <a:blip r:embed="rId3"/>
          <a:stretch>
            <a:fillRect/>
          </a:stretch>
        </p:blipFill>
        <p:spPr>
          <a:xfrm>
            <a:off x="5050754" y="569147"/>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930907A5-55B2-2018-1879-DEFCC4985243}"/>
              </a:ext>
            </a:extLst>
          </p:cNvPr>
          <p:cNvSpPr/>
          <p:nvPr/>
        </p:nvSpPr>
        <p:spPr>
          <a:xfrm>
            <a:off x="5050754" y="2668149"/>
            <a:ext cx="3702628" cy="3462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209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510"/>
            <a:ext cx="12192000" cy="7231327"/>
          </a:xfrm>
          <a:prstGeom prst="rect">
            <a:avLst/>
          </a:prstGeom>
        </p:spPr>
      </p:pic>
      <p:sp>
        <p:nvSpPr>
          <p:cNvPr id="22" name="Rectangle: Rounded Corners 21">
            <a:extLst>
              <a:ext uri="{FF2B5EF4-FFF2-40B4-BE49-F238E27FC236}">
                <a16:creationId xmlns:a16="http://schemas.microsoft.com/office/drawing/2014/main" id="{460A0409-72AE-422C-9098-7C891B85AC86}"/>
              </a:ext>
            </a:extLst>
          </p:cNvPr>
          <p:cNvSpPr/>
          <p:nvPr/>
        </p:nvSpPr>
        <p:spPr>
          <a:xfrm>
            <a:off x="216682" y="3273618"/>
            <a:ext cx="4709160" cy="1116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Work Information</a:t>
            </a:r>
          </a:p>
          <a:p>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This section contains information about the work that is being done.</a:t>
            </a:r>
          </a:p>
        </p:txBody>
      </p:sp>
      <p:pic>
        <p:nvPicPr>
          <p:cNvPr id="2" name="Picture 1">
            <a:extLst>
              <a:ext uri="{FF2B5EF4-FFF2-40B4-BE49-F238E27FC236}">
                <a16:creationId xmlns:a16="http://schemas.microsoft.com/office/drawing/2014/main" id="{26B0FFF0-0A6F-E8F1-C59B-10B8EE2BCCE3}"/>
              </a:ext>
            </a:extLst>
          </p:cNvPr>
          <p:cNvPicPr>
            <a:picLocks noChangeAspect="1"/>
          </p:cNvPicPr>
          <p:nvPr/>
        </p:nvPicPr>
        <p:blipFill>
          <a:blip r:embed="rId3"/>
          <a:stretch>
            <a:fillRect/>
          </a:stretch>
        </p:blipFill>
        <p:spPr>
          <a:xfrm>
            <a:off x="5050754" y="569147"/>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707EB43D-1EC7-1FEC-875B-2D3696B21769}"/>
              </a:ext>
            </a:extLst>
          </p:cNvPr>
          <p:cNvSpPr/>
          <p:nvPr/>
        </p:nvSpPr>
        <p:spPr>
          <a:xfrm>
            <a:off x="5050754" y="3277038"/>
            <a:ext cx="6286030" cy="163231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664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063"/>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217386" y="2955637"/>
            <a:ext cx="4574422" cy="886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Proposed Work Date</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Proposed date &amp; time the work is to begin.</a:t>
            </a:r>
          </a:p>
        </p:txBody>
      </p:sp>
      <p:pic>
        <p:nvPicPr>
          <p:cNvPr id="2" name="Picture 1">
            <a:extLst>
              <a:ext uri="{FF2B5EF4-FFF2-40B4-BE49-F238E27FC236}">
                <a16:creationId xmlns:a16="http://schemas.microsoft.com/office/drawing/2014/main" id="{16483014-7621-001C-25B2-8F9C8B36E9D7}"/>
              </a:ext>
            </a:extLst>
          </p:cNvPr>
          <p:cNvPicPr>
            <a:picLocks noChangeAspect="1"/>
          </p:cNvPicPr>
          <p:nvPr/>
        </p:nvPicPr>
        <p:blipFill>
          <a:blip r:embed="rId3"/>
          <a:stretch>
            <a:fillRect/>
          </a:stretch>
        </p:blipFill>
        <p:spPr>
          <a:xfrm>
            <a:off x="5009194" y="569147"/>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A1BCCAA8-A7D9-D1A8-FBD4-2FBDBA5732BD}"/>
              </a:ext>
            </a:extLst>
          </p:cNvPr>
          <p:cNvSpPr/>
          <p:nvPr/>
        </p:nvSpPr>
        <p:spPr>
          <a:xfrm>
            <a:off x="5009194" y="3277038"/>
            <a:ext cx="2004165" cy="1519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430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Rounded Corners 21">
            <a:extLst>
              <a:ext uri="{FF2B5EF4-FFF2-40B4-BE49-F238E27FC236}">
                <a16:creationId xmlns:a16="http://schemas.microsoft.com/office/drawing/2014/main" id="{460A0409-72AE-422C-9098-7C891B85AC86}"/>
              </a:ext>
            </a:extLst>
          </p:cNvPr>
          <p:cNvSpPr/>
          <p:nvPr/>
        </p:nvSpPr>
        <p:spPr>
          <a:xfrm>
            <a:off x="294146" y="199054"/>
            <a:ext cx="4405564" cy="1022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Microsoft Sans Serif" panose="020B0604020202020204" pitchFamily="34" charset="0"/>
                <a:cs typeface="Microsoft Sans Serif" panose="020B0604020202020204" pitchFamily="34" charset="0"/>
              </a:rPr>
              <a:t>Dispatch code the ticket is being sent to.</a:t>
            </a:r>
          </a:p>
          <a:p>
            <a:endParaRPr lang="en-US" dirty="0">
              <a:solidFill>
                <a:schemeClr val="bg1"/>
              </a:solidFill>
              <a:latin typeface="Microsoft Sans Serif" panose="020B0604020202020204" pitchFamily="34" charset="0"/>
              <a:cs typeface="Microsoft Sans Serif" panose="020B0604020202020204" pitchFamily="34" charset="0"/>
            </a:endParaRPr>
          </a:p>
          <a:p>
            <a:r>
              <a:rPr lang="en-US" sz="1400" dirty="0">
                <a:solidFill>
                  <a:schemeClr val="bg1"/>
                </a:solidFill>
                <a:latin typeface="Microsoft Sans Serif" panose="020B0604020202020204" pitchFamily="34" charset="0"/>
                <a:cs typeface="Microsoft Sans Serif" panose="020B0604020202020204" pitchFamily="34" charset="0"/>
              </a:rPr>
              <a:t>**The dispatch code is only relevant to member companies.**</a:t>
            </a:r>
            <a:endParaRPr lang="en-US" dirty="0"/>
          </a:p>
        </p:txBody>
      </p:sp>
      <p:pic>
        <p:nvPicPr>
          <p:cNvPr id="2" name="Picture 1">
            <a:extLst>
              <a:ext uri="{FF2B5EF4-FFF2-40B4-BE49-F238E27FC236}">
                <a16:creationId xmlns:a16="http://schemas.microsoft.com/office/drawing/2014/main" id="{5DCDE7AD-3A55-B050-069D-8BCED7DD8ECA}"/>
              </a:ext>
            </a:extLst>
          </p:cNvPr>
          <p:cNvPicPr>
            <a:picLocks noChangeAspect="1"/>
          </p:cNvPicPr>
          <p:nvPr/>
        </p:nvPicPr>
        <p:blipFill>
          <a:blip r:embed="rId3"/>
          <a:stretch>
            <a:fillRect/>
          </a:stretch>
        </p:blipFill>
        <p:spPr>
          <a:xfrm>
            <a:off x="5031425" y="426573"/>
            <a:ext cx="6361480" cy="6164652"/>
          </a:xfrm>
          <a:prstGeom prst="rect">
            <a:avLst/>
          </a:prstGeom>
          <a:ln w="28575">
            <a:solidFill>
              <a:schemeClr val="tx1"/>
            </a:solidFill>
          </a:ln>
        </p:spPr>
      </p:pic>
      <p:sp>
        <p:nvSpPr>
          <p:cNvPr id="16" name="Rectangle 15">
            <a:extLst>
              <a:ext uri="{FF2B5EF4-FFF2-40B4-BE49-F238E27FC236}">
                <a16:creationId xmlns:a16="http://schemas.microsoft.com/office/drawing/2014/main" id="{A97E18CB-EAA1-48EC-BA71-23C061C74DB4}"/>
              </a:ext>
            </a:extLst>
          </p:cNvPr>
          <p:cNvSpPr/>
          <p:nvPr/>
        </p:nvSpPr>
        <p:spPr>
          <a:xfrm>
            <a:off x="6546961" y="426573"/>
            <a:ext cx="493032" cy="23925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719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541"/>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817717" y="2830208"/>
            <a:ext cx="4056034" cy="841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Work Type</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Type of excavation work being done.</a:t>
            </a:r>
          </a:p>
        </p:txBody>
      </p:sp>
      <p:pic>
        <p:nvPicPr>
          <p:cNvPr id="2" name="Picture 1">
            <a:extLst>
              <a:ext uri="{FF2B5EF4-FFF2-40B4-BE49-F238E27FC236}">
                <a16:creationId xmlns:a16="http://schemas.microsoft.com/office/drawing/2014/main" id="{103900E6-C706-9659-2FF6-AF0686FF7BF8}"/>
              </a:ext>
            </a:extLst>
          </p:cNvPr>
          <p:cNvPicPr>
            <a:picLocks noChangeAspect="1"/>
          </p:cNvPicPr>
          <p:nvPr/>
        </p:nvPicPr>
        <p:blipFill>
          <a:blip r:embed="rId3"/>
          <a:stretch>
            <a:fillRect/>
          </a:stretch>
        </p:blipFill>
        <p:spPr>
          <a:xfrm>
            <a:off x="5015604" y="569147"/>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78573404-03F1-9158-5F06-AF734C17611A}"/>
              </a:ext>
            </a:extLst>
          </p:cNvPr>
          <p:cNvSpPr/>
          <p:nvPr/>
        </p:nvSpPr>
        <p:spPr>
          <a:xfrm>
            <a:off x="5015604" y="3429000"/>
            <a:ext cx="2004165" cy="1519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349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109"/>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148102" y="2827460"/>
            <a:ext cx="4846320" cy="1153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Done By</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Excavator doing the work. This is often blank unless the caller is not also the excavator.</a:t>
            </a:r>
            <a:endParaRPr lang="en-US" b="1" u="sng" dirty="0">
              <a:solidFill>
                <a:schemeClr val="bg1"/>
              </a:solidFill>
              <a:latin typeface="Microsoft Sans Serif" panose="020B0604020202020204" pitchFamily="34" charset="0"/>
              <a:cs typeface="Microsoft Sans Serif" panose="020B0604020202020204" pitchFamily="34" charset="0"/>
            </a:endParaRPr>
          </a:p>
        </p:txBody>
      </p:sp>
      <p:pic>
        <p:nvPicPr>
          <p:cNvPr id="2" name="Picture 1">
            <a:extLst>
              <a:ext uri="{FF2B5EF4-FFF2-40B4-BE49-F238E27FC236}">
                <a16:creationId xmlns:a16="http://schemas.microsoft.com/office/drawing/2014/main" id="{15623548-A351-6C9F-17B2-8599EC789EC5}"/>
              </a:ext>
            </a:extLst>
          </p:cNvPr>
          <p:cNvPicPr>
            <a:picLocks noChangeAspect="1"/>
          </p:cNvPicPr>
          <p:nvPr/>
        </p:nvPicPr>
        <p:blipFill>
          <a:blip r:embed="rId3"/>
          <a:stretch>
            <a:fillRect/>
          </a:stretch>
        </p:blipFill>
        <p:spPr>
          <a:xfrm>
            <a:off x="5015604" y="569147"/>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65A61A94-1828-00E7-9AAA-FFBD3E0B03F0}"/>
              </a:ext>
            </a:extLst>
          </p:cNvPr>
          <p:cNvSpPr/>
          <p:nvPr/>
        </p:nvSpPr>
        <p:spPr>
          <a:xfrm>
            <a:off x="5015605" y="3577701"/>
            <a:ext cx="799270" cy="1597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275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546"/>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1216152" y="3159553"/>
            <a:ext cx="3491368" cy="809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Done For</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Who the work is being done for.</a:t>
            </a:r>
            <a:endParaRPr lang="en-US" b="1" u="sng" dirty="0">
              <a:solidFill>
                <a:schemeClr val="bg1"/>
              </a:solidFill>
              <a:latin typeface="Microsoft Sans Serif" panose="020B0604020202020204" pitchFamily="34" charset="0"/>
              <a:cs typeface="Microsoft Sans Serif" panose="020B0604020202020204" pitchFamily="34" charset="0"/>
            </a:endParaRPr>
          </a:p>
        </p:txBody>
      </p:sp>
      <p:pic>
        <p:nvPicPr>
          <p:cNvPr id="2" name="Picture 1">
            <a:extLst>
              <a:ext uri="{FF2B5EF4-FFF2-40B4-BE49-F238E27FC236}">
                <a16:creationId xmlns:a16="http://schemas.microsoft.com/office/drawing/2014/main" id="{17F1411D-2676-748A-66B2-1C914FD17E65}"/>
              </a:ext>
            </a:extLst>
          </p:cNvPr>
          <p:cNvPicPr>
            <a:picLocks noChangeAspect="1"/>
          </p:cNvPicPr>
          <p:nvPr/>
        </p:nvPicPr>
        <p:blipFill>
          <a:blip r:embed="rId3"/>
          <a:stretch>
            <a:fillRect/>
          </a:stretch>
        </p:blipFill>
        <p:spPr>
          <a:xfrm>
            <a:off x="4997849" y="551392"/>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E841B976-B4D8-BDF9-7030-B2A6CE9F7D0F}"/>
              </a:ext>
            </a:extLst>
          </p:cNvPr>
          <p:cNvSpPr/>
          <p:nvPr/>
        </p:nvSpPr>
        <p:spPr>
          <a:xfrm>
            <a:off x="4997848" y="3684232"/>
            <a:ext cx="1098151" cy="17755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767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1693128-43A8-4A41-8687-B892B77BED47}"/>
              </a:ext>
            </a:extLst>
          </p:cNvPr>
          <p:cNvSpPr/>
          <p:nvPr/>
        </p:nvSpPr>
        <p:spPr>
          <a:xfrm>
            <a:off x="335554" y="3157444"/>
            <a:ext cx="4471416" cy="1369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State</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State work is being done in.  MS811 only processes locate requests for work being done in Mississippi.</a:t>
            </a:r>
          </a:p>
        </p:txBody>
      </p:sp>
      <p:pic>
        <p:nvPicPr>
          <p:cNvPr id="2" name="Picture 1">
            <a:extLst>
              <a:ext uri="{FF2B5EF4-FFF2-40B4-BE49-F238E27FC236}">
                <a16:creationId xmlns:a16="http://schemas.microsoft.com/office/drawing/2014/main" id="{99671CED-778F-C403-F937-E5EE6225FE0C}"/>
              </a:ext>
            </a:extLst>
          </p:cNvPr>
          <p:cNvPicPr>
            <a:picLocks noChangeAspect="1"/>
          </p:cNvPicPr>
          <p:nvPr/>
        </p:nvPicPr>
        <p:blipFill>
          <a:blip r:embed="rId2"/>
          <a:stretch>
            <a:fillRect/>
          </a:stretch>
        </p:blipFill>
        <p:spPr>
          <a:xfrm>
            <a:off x="4997850" y="498126"/>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B3BA3C8D-BD45-A3B4-D16B-EF4B8DC0D72F}"/>
              </a:ext>
            </a:extLst>
          </p:cNvPr>
          <p:cNvSpPr/>
          <p:nvPr/>
        </p:nvSpPr>
        <p:spPr>
          <a:xfrm>
            <a:off x="4997849" y="3915053"/>
            <a:ext cx="532939" cy="16867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575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1627631" y="3578194"/>
            <a:ext cx="3155383" cy="809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County</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County work will be done in.</a:t>
            </a:r>
          </a:p>
        </p:txBody>
      </p:sp>
      <p:pic>
        <p:nvPicPr>
          <p:cNvPr id="2" name="Picture 1">
            <a:extLst>
              <a:ext uri="{FF2B5EF4-FFF2-40B4-BE49-F238E27FC236}">
                <a16:creationId xmlns:a16="http://schemas.microsoft.com/office/drawing/2014/main" id="{CDC6107A-A4E7-D3F6-5A88-153936C1910D}"/>
              </a:ext>
            </a:extLst>
          </p:cNvPr>
          <p:cNvPicPr>
            <a:picLocks noChangeAspect="1"/>
          </p:cNvPicPr>
          <p:nvPr/>
        </p:nvPicPr>
        <p:blipFill>
          <a:blip r:embed="rId3"/>
          <a:stretch>
            <a:fillRect/>
          </a:stretch>
        </p:blipFill>
        <p:spPr>
          <a:xfrm>
            <a:off x="5041698" y="515881"/>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1260A1A7-3FC3-09B4-9812-AB8B40AB0673}"/>
              </a:ext>
            </a:extLst>
          </p:cNvPr>
          <p:cNvSpPr/>
          <p:nvPr/>
        </p:nvSpPr>
        <p:spPr>
          <a:xfrm>
            <a:off x="5041698" y="4074850"/>
            <a:ext cx="1054302" cy="17755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54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967154" y="3627871"/>
            <a:ext cx="3812664" cy="1075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Place</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The city or town closest to the excavation site.</a:t>
            </a:r>
          </a:p>
        </p:txBody>
      </p:sp>
      <p:pic>
        <p:nvPicPr>
          <p:cNvPr id="2" name="Picture 1">
            <a:extLst>
              <a:ext uri="{FF2B5EF4-FFF2-40B4-BE49-F238E27FC236}">
                <a16:creationId xmlns:a16="http://schemas.microsoft.com/office/drawing/2014/main" id="{91B218CF-C2C0-1626-FA10-4B22E85E2808}"/>
              </a:ext>
            </a:extLst>
          </p:cNvPr>
          <p:cNvPicPr>
            <a:picLocks noChangeAspect="1"/>
          </p:cNvPicPr>
          <p:nvPr/>
        </p:nvPicPr>
        <p:blipFill>
          <a:blip r:embed="rId3"/>
          <a:stretch>
            <a:fillRect/>
          </a:stretch>
        </p:blipFill>
        <p:spPr>
          <a:xfrm>
            <a:off x="5040100" y="507003"/>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21667666-D8A3-9AF4-ECE1-0BDF59BDC533}"/>
              </a:ext>
            </a:extLst>
          </p:cNvPr>
          <p:cNvSpPr/>
          <p:nvPr/>
        </p:nvSpPr>
        <p:spPr>
          <a:xfrm>
            <a:off x="5040100" y="4234649"/>
            <a:ext cx="1271923" cy="14204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301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263769" y="3420207"/>
            <a:ext cx="4443751" cy="2426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Latitude/Longitude</a:t>
            </a:r>
          </a:p>
          <a:p>
            <a:pPr algn="ctr"/>
            <a:r>
              <a:rPr lang="en-US" b="1" u="sng" dirty="0">
                <a:solidFill>
                  <a:schemeClr val="bg1"/>
                </a:solidFill>
                <a:latin typeface="Microsoft Sans Serif" panose="020B0604020202020204" pitchFamily="34" charset="0"/>
                <a:cs typeface="Microsoft Sans Serif" panose="020B0604020202020204" pitchFamily="34" charset="0"/>
              </a:rPr>
              <a:t>Second Lat/ Second Long</a:t>
            </a:r>
          </a:p>
          <a:p>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The coordinates displayed in this section of a ticket are generated according to the method the person processing the locate request used to mark the excavation area on the map.</a:t>
            </a:r>
          </a:p>
          <a:p>
            <a:pPr algn="ctr"/>
            <a:endParaRPr lang="en-US" dirty="0">
              <a:solidFill>
                <a:schemeClr val="bg1"/>
              </a:solidFill>
              <a:latin typeface="Microsoft Sans Serif" panose="020B0604020202020204" pitchFamily="34" charset="0"/>
              <a:cs typeface="Microsoft Sans Serif" panose="020B0604020202020204" pitchFamily="34" charset="0"/>
            </a:endParaRPr>
          </a:p>
        </p:txBody>
      </p:sp>
      <p:pic>
        <p:nvPicPr>
          <p:cNvPr id="2" name="Picture 1">
            <a:extLst>
              <a:ext uri="{FF2B5EF4-FFF2-40B4-BE49-F238E27FC236}">
                <a16:creationId xmlns:a16="http://schemas.microsoft.com/office/drawing/2014/main" id="{0130FB58-29AD-BF4E-0E8C-DC07ED82ACE5}"/>
              </a:ext>
            </a:extLst>
          </p:cNvPr>
          <p:cNvPicPr>
            <a:picLocks noChangeAspect="1"/>
          </p:cNvPicPr>
          <p:nvPr/>
        </p:nvPicPr>
        <p:blipFill>
          <a:blip r:embed="rId3"/>
          <a:stretch>
            <a:fillRect/>
          </a:stretch>
        </p:blipFill>
        <p:spPr>
          <a:xfrm>
            <a:off x="5040100" y="507003"/>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AD4566FA-9540-5B0B-8CD0-46F306EC60BB}"/>
              </a:ext>
            </a:extLst>
          </p:cNvPr>
          <p:cNvSpPr/>
          <p:nvPr/>
        </p:nvSpPr>
        <p:spPr>
          <a:xfrm>
            <a:off x="5040100" y="4491502"/>
            <a:ext cx="3810937" cy="35570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858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6C97DD6-33A1-4B12-8524-505A31789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9016"/>
          </a:xfrm>
          <a:prstGeom prst="rect">
            <a:avLst/>
          </a:prstGeom>
        </p:spPr>
      </p:pic>
      <p:sp>
        <p:nvSpPr>
          <p:cNvPr id="9" name="Rectangle: Rounded Corners 8">
            <a:extLst>
              <a:ext uri="{FF2B5EF4-FFF2-40B4-BE49-F238E27FC236}">
                <a16:creationId xmlns:a16="http://schemas.microsoft.com/office/drawing/2014/main" id="{5E8F749F-8738-4DD4-A7EE-FCACBF472DD2}"/>
              </a:ext>
            </a:extLst>
          </p:cNvPr>
          <p:cNvSpPr/>
          <p:nvPr/>
        </p:nvSpPr>
        <p:spPr>
          <a:xfrm>
            <a:off x="4677156" y="218967"/>
            <a:ext cx="2880360" cy="649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Latitude/Longitude</a:t>
            </a:r>
          </a:p>
          <a:p>
            <a:pPr algn="ctr"/>
            <a:r>
              <a:rPr lang="en-US" b="1" u="sng" dirty="0">
                <a:solidFill>
                  <a:schemeClr val="bg1"/>
                </a:solidFill>
                <a:latin typeface="Microsoft Sans Serif" panose="020B0604020202020204" pitchFamily="34" charset="0"/>
                <a:cs typeface="Microsoft Sans Serif" panose="020B0604020202020204" pitchFamily="34" charset="0"/>
              </a:rPr>
              <a:t>Second Lat/ Second Long</a:t>
            </a:r>
          </a:p>
        </p:txBody>
      </p:sp>
      <p:pic>
        <p:nvPicPr>
          <p:cNvPr id="21" name="Picture 20">
            <a:extLst>
              <a:ext uri="{FF2B5EF4-FFF2-40B4-BE49-F238E27FC236}">
                <a16:creationId xmlns:a16="http://schemas.microsoft.com/office/drawing/2014/main" id="{BC29FC5B-7323-4D0B-B2B8-DB70F82C8D3F}"/>
              </a:ext>
            </a:extLst>
          </p:cNvPr>
          <p:cNvPicPr>
            <a:picLocks noChangeAspect="1"/>
          </p:cNvPicPr>
          <p:nvPr/>
        </p:nvPicPr>
        <p:blipFill rotWithShape="1">
          <a:blip r:embed="rId3"/>
          <a:srcRect l="57444" t="-292" b="1"/>
          <a:stretch/>
        </p:blipFill>
        <p:spPr>
          <a:xfrm>
            <a:off x="9377116" y="2232069"/>
            <a:ext cx="2212904" cy="401168"/>
          </a:xfrm>
          <a:prstGeom prst="rect">
            <a:avLst/>
          </a:prstGeom>
        </p:spPr>
      </p:pic>
      <p:grpSp>
        <p:nvGrpSpPr>
          <p:cNvPr id="4" name="Group 3">
            <a:extLst>
              <a:ext uri="{FF2B5EF4-FFF2-40B4-BE49-F238E27FC236}">
                <a16:creationId xmlns:a16="http://schemas.microsoft.com/office/drawing/2014/main" id="{DAA8B92A-1FC8-45A4-BD50-9B5F32FD2752}"/>
              </a:ext>
            </a:extLst>
          </p:cNvPr>
          <p:cNvGrpSpPr/>
          <p:nvPr/>
        </p:nvGrpSpPr>
        <p:grpSpPr>
          <a:xfrm>
            <a:off x="187452" y="997031"/>
            <a:ext cx="11782044" cy="1910830"/>
            <a:chOff x="187452" y="997031"/>
            <a:chExt cx="11782044" cy="1910830"/>
          </a:xfrm>
        </p:grpSpPr>
        <p:sp>
          <p:nvSpPr>
            <p:cNvPr id="23" name="Rectangle 22">
              <a:extLst>
                <a:ext uri="{FF2B5EF4-FFF2-40B4-BE49-F238E27FC236}">
                  <a16:creationId xmlns:a16="http://schemas.microsoft.com/office/drawing/2014/main" id="{3B9F272A-2626-46A7-A0F2-75E8C01592BE}"/>
                </a:ext>
              </a:extLst>
            </p:cNvPr>
            <p:cNvSpPr/>
            <p:nvPr/>
          </p:nvSpPr>
          <p:spPr>
            <a:xfrm>
              <a:off x="7102894" y="2071488"/>
              <a:ext cx="4703798" cy="6798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7" name="TextBox 6">
              <a:extLst>
                <a:ext uri="{FF2B5EF4-FFF2-40B4-BE49-F238E27FC236}">
                  <a16:creationId xmlns:a16="http://schemas.microsoft.com/office/drawing/2014/main" id="{BF458F05-228F-4D78-A889-8493C7CFDFF0}"/>
                </a:ext>
              </a:extLst>
            </p:cNvPr>
            <p:cNvSpPr txBox="1"/>
            <p:nvPr/>
          </p:nvSpPr>
          <p:spPr>
            <a:xfrm>
              <a:off x="187452" y="997031"/>
              <a:ext cx="3579876"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Point: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The Latitude/Longitude &amp; the Second Lat/Second Long coordinates are the same when the excavation site was marked using a point marking tool.</a:t>
              </a:r>
            </a:p>
          </p:txBody>
        </p:sp>
        <p:sp>
          <p:nvSpPr>
            <p:cNvPr id="3" name="Rectangle 2">
              <a:extLst>
                <a:ext uri="{FF2B5EF4-FFF2-40B4-BE49-F238E27FC236}">
                  <a16:creationId xmlns:a16="http://schemas.microsoft.com/office/drawing/2014/main" id="{736A89A2-6E7C-4506-AEDD-F960E867CCB7}"/>
                </a:ext>
              </a:extLst>
            </p:cNvPr>
            <p:cNvSpPr/>
            <p:nvPr/>
          </p:nvSpPr>
          <p:spPr>
            <a:xfrm>
              <a:off x="187452" y="1002105"/>
              <a:ext cx="11782044" cy="1905756"/>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4F8433C8-DBA4-4DE8-AEE0-F6EBE04C8BFF}"/>
                </a:ext>
              </a:extLst>
            </p:cNvPr>
            <p:cNvSpPr/>
            <p:nvPr/>
          </p:nvSpPr>
          <p:spPr>
            <a:xfrm>
              <a:off x="4151376" y="1086518"/>
              <a:ext cx="2350008" cy="17052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pic>
          <p:nvPicPr>
            <p:cNvPr id="20" name="Picture 19">
              <a:extLst>
                <a:ext uri="{FF2B5EF4-FFF2-40B4-BE49-F238E27FC236}">
                  <a16:creationId xmlns:a16="http://schemas.microsoft.com/office/drawing/2014/main" id="{3F86D176-E36B-4918-B3A3-C2D061EA120F}"/>
                </a:ext>
              </a:extLst>
            </p:cNvPr>
            <p:cNvPicPr>
              <a:picLocks noChangeAspect="1"/>
            </p:cNvPicPr>
            <p:nvPr/>
          </p:nvPicPr>
          <p:blipFill rotWithShape="1">
            <a:blip r:embed="rId3"/>
            <a:srcRect r="59437"/>
            <a:stretch/>
          </p:blipFill>
          <p:spPr>
            <a:xfrm>
              <a:off x="7345521" y="2232069"/>
              <a:ext cx="2109272" cy="400000"/>
            </a:xfrm>
            <a:prstGeom prst="rect">
              <a:avLst/>
            </a:prstGeom>
          </p:spPr>
        </p:pic>
        <p:pic>
          <p:nvPicPr>
            <p:cNvPr id="22" name="Picture 21">
              <a:extLst>
                <a:ext uri="{FF2B5EF4-FFF2-40B4-BE49-F238E27FC236}">
                  <a16:creationId xmlns:a16="http://schemas.microsoft.com/office/drawing/2014/main" id="{1F156C3F-29DC-466E-8149-CF401383B360}"/>
                </a:ext>
              </a:extLst>
            </p:cNvPr>
            <p:cNvPicPr>
              <a:picLocks noChangeAspect="1"/>
            </p:cNvPicPr>
            <p:nvPr/>
          </p:nvPicPr>
          <p:blipFill>
            <a:blip r:embed="rId4"/>
            <a:stretch>
              <a:fillRect/>
            </a:stretch>
          </p:blipFill>
          <p:spPr>
            <a:xfrm>
              <a:off x="4245935" y="1118222"/>
              <a:ext cx="2191338" cy="1673522"/>
            </a:xfrm>
            <a:prstGeom prst="rect">
              <a:avLst/>
            </a:prstGeom>
          </p:spPr>
        </p:pic>
      </p:grpSp>
      <p:grpSp>
        <p:nvGrpSpPr>
          <p:cNvPr id="11" name="Group 10">
            <a:extLst>
              <a:ext uri="{FF2B5EF4-FFF2-40B4-BE49-F238E27FC236}">
                <a16:creationId xmlns:a16="http://schemas.microsoft.com/office/drawing/2014/main" id="{4D1C79F7-9071-4898-9EC3-D9849B339C16}"/>
              </a:ext>
            </a:extLst>
          </p:cNvPr>
          <p:cNvGrpSpPr/>
          <p:nvPr/>
        </p:nvGrpSpPr>
        <p:grpSpPr>
          <a:xfrm>
            <a:off x="162306" y="2899842"/>
            <a:ext cx="11807190" cy="1918849"/>
            <a:chOff x="162306" y="2899842"/>
            <a:chExt cx="11807190" cy="1918849"/>
          </a:xfrm>
        </p:grpSpPr>
        <p:grpSp>
          <p:nvGrpSpPr>
            <p:cNvPr id="6" name="Group 5">
              <a:extLst>
                <a:ext uri="{FF2B5EF4-FFF2-40B4-BE49-F238E27FC236}">
                  <a16:creationId xmlns:a16="http://schemas.microsoft.com/office/drawing/2014/main" id="{984CDB9C-6A47-4F8D-A0DA-88A8BA39E015}"/>
                </a:ext>
              </a:extLst>
            </p:cNvPr>
            <p:cNvGrpSpPr/>
            <p:nvPr/>
          </p:nvGrpSpPr>
          <p:grpSpPr>
            <a:xfrm>
              <a:off x="162306" y="2899842"/>
              <a:ext cx="11807190" cy="1918849"/>
              <a:chOff x="162306" y="2899842"/>
              <a:chExt cx="11807190" cy="1918849"/>
            </a:xfrm>
          </p:grpSpPr>
          <p:sp>
            <p:nvSpPr>
              <p:cNvPr id="27" name="Rectangle 26">
                <a:extLst>
                  <a:ext uri="{FF2B5EF4-FFF2-40B4-BE49-F238E27FC236}">
                    <a16:creationId xmlns:a16="http://schemas.microsoft.com/office/drawing/2014/main" id="{08816665-0996-42D2-9940-EEC5F1953453}"/>
                  </a:ext>
                </a:extLst>
              </p:cNvPr>
              <p:cNvSpPr/>
              <p:nvPr/>
            </p:nvSpPr>
            <p:spPr>
              <a:xfrm>
                <a:off x="4200526" y="3030229"/>
                <a:ext cx="2350008" cy="17052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0" name="TextBox 9">
                <a:extLst>
                  <a:ext uri="{FF2B5EF4-FFF2-40B4-BE49-F238E27FC236}">
                    <a16:creationId xmlns:a16="http://schemas.microsoft.com/office/drawing/2014/main" id="{03B84EB9-6FC7-4A03-9E2B-E8BF17CC6881}"/>
                  </a:ext>
                </a:extLst>
              </p:cNvPr>
              <p:cNvSpPr txBox="1"/>
              <p:nvPr/>
            </p:nvSpPr>
            <p:spPr>
              <a:xfrm>
                <a:off x="162306" y="2899842"/>
                <a:ext cx="3605022"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Line: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When the line marking tool is used, the Lat/Long coordinates are the beginning point of the line &amp; the Second Lat/Long coordinates are the ending point of the line.</a:t>
                </a:r>
              </a:p>
            </p:txBody>
          </p:sp>
          <p:sp>
            <p:nvSpPr>
              <p:cNvPr id="17" name="Rectangle 16">
                <a:extLst>
                  <a:ext uri="{FF2B5EF4-FFF2-40B4-BE49-F238E27FC236}">
                    <a16:creationId xmlns:a16="http://schemas.microsoft.com/office/drawing/2014/main" id="{26D088BA-204A-4E7F-8AA4-CCB4C0F11310}"/>
                  </a:ext>
                </a:extLst>
              </p:cNvPr>
              <p:cNvSpPr/>
              <p:nvPr/>
            </p:nvSpPr>
            <p:spPr>
              <a:xfrm>
                <a:off x="187452" y="2912935"/>
                <a:ext cx="11782044" cy="1905756"/>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C21C951-C178-44FB-9A83-397876EDEA44}"/>
                  </a:ext>
                </a:extLst>
              </p:cNvPr>
              <p:cNvSpPr/>
              <p:nvPr/>
            </p:nvSpPr>
            <p:spPr>
              <a:xfrm>
                <a:off x="7116610" y="4004629"/>
                <a:ext cx="4703798" cy="6798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pic>
            <p:nvPicPr>
              <p:cNvPr id="30" name="Picture 29">
                <a:extLst>
                  <a:ext uri="{FF2B5EF4-FFF2-40B4-BE49-F238E27FC236}">
                    <a16:creationId xmlns:a16="http://schemas.microsoft.com/office/drawing/2014/main" id="{C46A1093-C684-48B3-A9ED-61ADFB2E4C9F}"/>
                  </a:ext>
                </a:extLst>
              </p:cNvPr>
              <p:cNvPicPr>
                <a:picLocks noChangeAspect="1"/>
              </p:cNvPicPr>
              <p:nvPr/>
            </p:nvPicPr>
            <p:blipFill>
              <a:blip r:embed="rId5"/>
              <a:stretch>
                <a:fillRect/>
              </a:stretch>
            </p:blipFill>
            <p:spPr>
              <a:xfrm>
                <a:off x="4254537" y="3071616"/>
                <a:ext cx="2246847" cy="1612882"/>
              </a:xfrm>
              <a:prstGeom prst="rect">
                <a:avLst/>
              </a:prstGeom>
            </p:spPr>
          </p:pic>
          <p:pic>
            <p:nvPicPr>
              <p:cNvPr id="32" name="Picture 31">
                <a:extLst>
                  <a:ext uri="{FF2B5EF4-FFF2-40B4-BE49-F238E27FC236}">
                    <a16:creationId xmlns:a16="http://schemas.microsoft.com/office/drawing/2014/main" id="{D26BDFD4-23AE-41F4-8016-B271227519E6}"/>
                  </a:ext>
                </a:extLst>
              </p:cNvPr>
              <p:cNvPicPr>
                <a:picLocks noChangeAspect="1"/>
              </p:cNvPicPr>
              <p:nvPr/>
            </p:nvPicPr>
            <p:blipFill rotWithShape="1">
              <a:blip r:embed="rId6"/>
              <a:srcRect t="-2578" r="53433" b="1"/>
              <a:stretch/>
            </p:blipFill>
            <p:spPr>
              <a:xfrm>
                <a:off x="7345521" y="4109797"/>
                <a:ext cx="2439216" cy="410312"/>
              </a:xfrm>
              <a:prstGeom prst="rect">
                <a:avLst/>
              </a:prstGeom>
            </p:spPr>
          </p:pic>
        </p:grpSp>
        <p:pic>
          <p:nvPicPr>
            <p:cNvPr id="33" name="Picture 32">
              <a:extLst>
                <a:ext uri="{FF2B5EF4-FFF2-40B4-BE49-F238E27FC236}">
                  <a16:creationId xmlns:a16="http://schemas.microsoft.com/office/drawing/2014/main" id="{1264B694-42D9-497E-B1B7-ED5B294EE94E}"/>
                </a:ext>
              </a:extLst>
            </p:cNvPr>
            <p:cNvPicPr>
              <a:picLocks noChangeAspect="1"/>
            </p:cNvPicPr>
            <p:nvPr/>
          </p:nvPicPr>
          <p:blipFill rotWithShape="1">
            <a:blip r:embed="rId6"/>
            <a:srcRect l="59158" t="-8211"/>
            <a:stretch/>
          </p:blipFill>
          <p:spPr>
            <a:xfrm>
              <a:off x="9629193" y="4079199"/>
              <a:ext cx="2139367" cy="432843"/>
            </a:xfrm>
            <a:prstGeom prst="rect">
              <a:avLst/>
            </a:prstGeom>
          </p:spPr>
        </p:pic>
      </p:grpSp>
      <p:grpSp>
        <p:nvGrpSpPr>
          <p:cNvPr id="13" name="Group 12">
            <a:extLst>
              <a:ext uri="{FF2B5EF4-FFF2-40B4-BE49-F238E27FC236}">
                <a16:creationId xmlns:a16="http://schemas.microsoft.com/office/drawing/2014/main" id="{ADB5AC35-9859-45C4-96BB-6C65341CDBD3}"/>
              </a:ext>
            </a:extLst>
          </p:cNvPr>
          <p:cNvGrpSpPr/>
          <p:nvPr/>
        </p:nvGrpSpPr>
        <p:grpSpPr>
          <a:xfrm>
            <a:off x="187452" y="4805598"/>
            <a:ext cx="11782044" cy="1923923"/>
            <a:chOff x="187452" y="4805598"/>
            <a:chExt cx="11782044" cy="1923923"/>
          </a:xfrm>
        </p:grpSpPr>
        <p:grpSp>
          <p:nvGrpSpPr>
            <p:cNvPr id="8" name="Group 7">
              <a:extLst>
                <a:ext uri="{FF2B5EF4-FFF2-40B4-BE49-F238E27FC236}">
                  <a16:creationId xmlns:a16="http://schemas.microsoft.com/office/drawing/2014/main" id="{276F94C1-7CA0-454B-8802-2ADBB6174677}"/>
                </a:ext>
              </a:extLst>
            </p:cNvPr>
            <p:cNvGrpSpPr/>
            <p:nvPr/>
          </p:nvGrpSpPr>
          <p:grpSpPr>
            <a:xfrm>
              <a:off x="187452" y="4805598"/>
              <a:ext cx="11782044" cy="1923923"/>
              <a:chOff x="187452" y="4805598"/>
              <a:chExt cx="11782044" cy="1923923"/>
            </a:xfrm>
          </p:grpSpPr>
          <p:sp>
            <p:nvSpPr>
              <p:cNvPr id="12" name="TextBox 11">
                <a:extLst>
                  <a:ext uri="{FF2B5EF4-FFF2-40B4-BE49-F238E27FC236}">
                    <a16:creationId xmlns:a16="http://schemas.microsoft.com/office/drawing/2014/main" id="{AF19EEF7-8EF2-43F9-A57D-36D634C1B481}"/>
                  </a:ext>
                </a:extLst>
              </p:cNvPr>
              <p:cNvSpPr txBox="1"/>
              <p:nvPr/>
            </p:nvSpPr>
            <p:spPr>
              <a:xfrm>
                <a:off x="187452" y="4805598"/>
                <a:ext cx="3963924"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Polygon: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When the polygon marking tool is used, the Lat/Long coordinates are the bottom left corner of the polygon &amp; the Second Lat/Long coordinates are the top right corner of the polygon.</a:t>
                </a:r>
              </a:p>
            </p:txBody>
          </p:sp>
          <p:sp>
            <p:nvSpPr>
              <p:cNvPr id="18" name="Rectangle 17">
                <a:extLst>
                  <a:ext uri="{FF2B5EF4-FFF2-40B4-BE49-F238E27FC236}">
                    <a16:creationId xmlns:a16="http://schemas.microsoft.com/office/drawing/2014/main" id="{B0750AD4-73F8-43CA-90B5-0F773CDC109D}"/>
                  </a:ext>
                </a:extLst>
              </p:cNvPr>
              <p:cNvSpPr/>
              <p:nvPr/>
            </p:nvSpPr>
            <p:spPr>
              <a:xfrm>
                <a:off x="187452" y="4823765"/>
                <a:ext cx="11782044" cy="1905756"/>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0BF4B3A3-DA2B-493A-975F-988E9AB31B1E}"/>
                  </a:ext>
                </a:extLst>
              </p:cNvPr>
              <p:cNvSpPr/>
              <p:nvPr/>
            </p:nvSpPr>
            <p:spPr>
              <a:xfrm>
                <a:off x="4200526" y="4905655"/>
                <a:ext cx="2350008" cy="17052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29" name="Rectangle 28">
                <a:extLst>
                  <a:ext uri="{FF2B5EF4-FFF2-40B4-BE49-F238E27FC236}">
                    <a16:creationId xmlns:a16="http://schemas.microsoft.com/office/drawing/2014/main" id="{897100F1-4D9A-44C3-968D-0EEF27DD9A9C}"/>
                  </a:ext>
                </a:extLst>
              </p:cNvPr>
              <p:cNvSpPr/>
              <p:nvPr/>
            </p:nvSpPr>
            <p:spPr>
              <a:xfrm>
                <a:off x="7116610" y="5880055"/>
                <a:ext cx="4703798" cy="6798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pic>
            <p:nvPicPr>
              <p:cNvPr id="36" name="Picture 35">
                <a:extLst>
                  <a:ext uri="{FF2B5EF4-FFF2-40B4-BE49-F238E27FC236}">
                    <a16:creationId xmlns:a16="http://schemas.microsoft.com/office/drawing/2014/main" id="{C9EBCCBA-B1DB-4D6E-8C86-4EE66F421333}"/>
                  </a:ext>
                </a:extLst>
              </p:cNvPr>
              <p:cNvPicPr>
                <a:picLocks noChangeAspect="1"/>
              </p:cNvPicPr>
              <p:nvPr/>
            </p:nvPicPr>
            <p:blipFill rotWithShape="1">
              <a:blip r:embed="rId7"/>
              <a:srcRect t="4242"/>
              <a:stretch/>
            </p:blipFill>
            <p:spPr>
              <a:xfrm>
                <a:off x="4254537" y="4935985"/>
                <a:ext cx="2246847" cy="1646222"/>
              </a:xfrm>
              <a:prstGeom prst="rect">
                <a:avLst/>
              </a:prstGeom>
            </p:spPr>
          </p:pic>
          <p:pic>
            <p:nvPicPr>
              <p:cNvPr id="37" name="Picture 36">
                <a:extLst>
                  <a:ext uri="{FF2B5EF4-FFF2-40B4-BE49-F238E27FC236}">
                    <a16:creationId xmlns:a16="http://schemas.microsoft.com/office/drawing/2014/main" id="{E0CB9283-9835-4513-8F40-D4831F05A997}"/>
                  </a:ext>
                </a:extLst>
              </p:cNvPr>
              <p:cNvPicPr>
                <a:picLocks noChangeAspect="1"/>
              </p:cNvPicPr>
              <p:nvPr/>
            </p:nvPicPr>
            <p:blipFill rotWithShape="1">
              <a:blip r:embed="rId8"/>
              <a:srcRect r="55723" b="6358"/>
              <a:stretch/>
            </p:blipFill>
            <p:spPr>
              <a:xfrm>
                <a:off x="7345521" y="6023787"/>
                <a:ext cx="2310820" cy="392404"/>
              </a:xfrm>
              <a:prstGeom prst="rect">
                <a:avLst/>
              </a:prstGeom>
            </p:spPr>
          </p:pic>
        </p:grpSp>
        <p:pic>
          <p:nvPicPr>
            <p:cNvPr id="39" name="Picture 38">
              <a:extLst>
                <a:ext uri="{FF2B5EF4-FFF2-40B4-BE49-F238E27FC236}">
                  <a16:creationId xmlns:a16="http://schemas.microsoft.com/office/drawing/2014/main" id="{62345E16-A626-43DF-AC1C-15443C57947D}"/>
                </a:ext>
              </a:extLst>
            </p:cNvPr>
            <p:cNvPicPr>
              <a:picLocks noChangeAspect="1"/>
            </p:cNvPicPr>
            <p:nvPr/>
          </p:nvPicPr>
          <p:blipFill rotWithShape="1">
            <a:blip r:embed="rId8"/>
            <a:srcRect l="59744" t="-2370" b="1"/>
            <a:stretch/>
          </p:blipFill>
          <p:spPr>
            <a:xfrm>
              <a:off x="9629193" y="6023787"/>
              <a:ext cx="2100979" cy="428980"/>
            </a:xfrm>
            <a:prstGeom prst="rect">
              <a:avLst/>
            </a:prstGeom>
          </p:spPr>
        </p:pic>
      </p:grpSp>
    </p:spTree>
    <p:extLst>
      <p:ext uri="{BB962C8B-B14F-4D97-AF65-F5344CB8AC3E}">
        <p14:creationId xmlns:p14="http://schemas.microsoft.com/office/powerpoint/2010/main" val="2660807081"/>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7341079" y="2611804"/>
            <a:ext cx="4347002" cy="1038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Duration</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Amount of time it will take to complete the work. </a:t>
            </a:r>
          </a:p>
        </p:txBody>
      </p:sp>
      <p:pic>
        <p:nvPicPr>
          <p:cNvPr id="2" name="Picture 1">
            <a:extLst>
              <a:ext uri="{FF2B5EF4-FFF2-40B4-BE49-F238E27FC236}">
                <a16:creationId xmlns:a16="http://schemas.microsoft.com/office/drawing/2014/main" id="{4C5779A4-933F-0D78-555C-7AFD691F21D7}"/>
              </a:ext>
            </a:extLst>
          </p:cNvPr>
          <p:cNvPicPr>
            <a:picLocks noChangeAspect="1"/>
          </p:cNvPicPr>
          <p:nvPr/>
        </p:nvPicPr>
        <p:blipFill>
          <a:blip r:embed="rId3"/>
          <a:stretch>
            <a:fillRect/>
          </a:stretch>
        </p:blipFill>
        <p:spPr>
          <a:xfrm>
            <a:off x="281669" y="329450"/>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CBF3B74A-B154-16A2-9261-078383373B9B}"/>
              </a:ext>
            </a:extLst>
          </p:cNvPr>
          <p:cNvSpPr/>
          <p:nvPr/>
        </p:nvSpPr>
        <p:spPr>
          <a:xfrm>
            <a:off x="2731905" y="3003960"/>
            <a:ext cx="1041105" cy="1831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6497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1693128-43A8-4A41-8687-B892B77BED47}"/>
              </a:ext>
            </a:extLst>
          </p:cNvPr>
          <p:cNvSpPr/>
          <p:nvPr/>
        </p:nvSpPr>
        <p:spPr>
          <a:xfrm>
            <a:off x="7253040" y="2815509"/>
            <a:ext cx="3500304" cy="86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Explosives</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If </a:t>
            </a:r>
            <a:r>
              <a:rPr lang="en-US" b="1" dirty="0">
                <a:solidFill>
                  <a:schemeClr val="bg1"/>
                </a:solidFill>
                <a:latin typeface="Microsoft Sans Serif" panose="020B0604020202020204" pitchFamily="34" charset="0"/>
                <a:cs typeface="Microsoft Sans Serif" panose="020B0604020202020204" pitchFamily="34" charset="0"/>
              </a:rPr>
              <a:t>YES</a:t>
            </a:r>
            <a:r>
              <a:rPr lang="en-US" dirty="0">
                <a:solidFill>
                  <a:schemeClr val="bg1"/>
                </a:solidFill>
                <a:latin typeface="Microsoft Sans Serif" panose="020B0604020202020204" pitchFamily="34" charset="0"/>
                <a:cs typeface="Microsoft Sans Serif" panose="020B0604020202020204" pitchFamily="34" charset="0"/>
              </a:rPr>
              <a:t>, explosives will be used.  </a:t>
            </a:r>
          </a:p>
        </p:txBody>
      </p:sp>
      <p:pic>
        <p:nvPicPr>
          <p:cNvPr id="2" name="Picture 1">
            <a:extLst>
              <a:ext uri="{FF2B5EF4-FFF2-40B4-BE49-F238E27FC236}">
                <a16:creationId xmlns:a16="http://schemas.microsoft.com/office/drawing/2014/main" id="{20A3AA8B-4344-558B-D019-191BB21950FB}"/>
              </a:ext>
            </a:extLst>
          </p:cNvPr>
          <p:cNvPicPr>
            <a:picLocks noChangeAspect="1"/>
          </p:cNvPicPr>
          <p:nvPr/>
        </p:nvPicPr>
        <p:blipFill>
          <a:blip r:embed="rId2"/>
          <a:stretch>
            <a:fillRect/>
          </a:stretch>
        </p:blipFill>
        <p:spPr>
          <a:xfrm>
            <a:off x="281669" y="329450"/>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F12D1C63-D442-DDFD-132E-86E2DE6B1F65}"/>
              </a:ext>
            </a:extLst>
          </p:cNvPr>
          <p:cNvSpPr/>
          <p:nvPr/>
        </p:nvSpPr>
        <p:spPr>
          <a:xfrm>
            <a:off x="2796559" y="3177142"/>
            <a:ext cx="1041105" cy="1831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131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3075"/>
            <a:ext cx="12192000" cy="6858000"/>
          </a:xfrm>
          <a:prstGeom prst="rect">
            <a:avLst/>
          </a:prstGeom>
        </p:spPr>
      </p:pic>
      <p:sp>
        <p:nvSpPr>
          <p:cNvPr id="22" name="Rectangle: Rounded Corners 21">
            <a:extLst>
              <a:ext uri="{FF2B5EF4-FFF2-40B4-BE49-F238E27FC236}">
                <a16:creationId xmlns:a16="http://schemas.microsoft.com/office/drawing/2014/main" id="{460A0409-72AE-422C-9098-7C891B85AC86}"/>
              </a:ext>
            </a:extLst>
          </p:cNvPr>
          <p:cNvSpPr/>
          <p:nvPr/>
        </p:nvSpPr>
        <p:spPr>
          <a:xfrm>
            <a:off x="1090910" y="199054"/>
            <a:ext cx="3502152" cy="979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atin typeface="Microsoft Sans Serif" panose="020B0604020202020204" pitchFamily="34" charset="0"/>
                <a:ea typeface="Microsoft Sans Serif" panose="020B0604020202020204" pitchFamily="34" charset="0"/>
                <a:cs typeface="Microsoft Sans Serif" panose="020B0604020202020204" pitchFamily="34" charset="0"/>
              </a:rPr>
              <a:t>Type</a:t>
            </a:r>
          </a:p>
          <a:p>
            <a:pPr algn="ctr"/>
            <a:endParaRPr lang="en-US" b="1"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This is the Ticket Priority Type.</a:t>
            </a:r>
          </a:p>
        </p:txBody>
      </p:sp>
      <p:pic>
        <p:nvPicPr>
          <p:cNvPr id="6" name="Picture 5">
            <a:extLst>
              <a:ext uri="{FF2B5EF4-FFF2-40B4-BE49-F238E27FC236}">
                <a16:creationId xmlns:a16="http://schemas.microsoft.com/office/drawing/2014/main" id="{751EAE46-6306-147F-96EF-DC15BE1BE5AB}"/>
              </a:ext>
            </a:extLst>
          </p:cNvPr>
          <p:cNvPicPr>
            <a:picLocks noChangeAspect="1"/>
          </p:cNvPicPr>
          <p:nvPr/>
        </p:nvPicPr>
        <p:blipFill>
          <a:blip r:embed="rId3"/>
          <a:stretch>
            <a:fillRect/>
          </a:stretch>
        </p:blipFill>
        <p:spPr>
          <a:xfrm>
            <a:off x="5404434" y="602616"/>
            <a:ext cx="6361480" cy="6164652"/>
          </a:xfrm>
          <a:prstGeom prst="rect">
            <a:avLst/>
          </a:prstGeom>
          <a:ln w="28575">
            <a:solidFill>
              <a:schemeClr val="tx1"/>
            </a:solidFill>
          </a:ln>
        </p:spPr>
      </p:pic>
      <p:pic>
        <p:nvPicPr>
          <p:cNvPr id="7" name="Picture 6">
            <a:extLst>
              <a:ext uri="{FF2B5EF4-FFF2-40B4-BE49-F238E27FC236}">
                <a16:creationId xmlns:a16="http://schemas.microsoft.com/office/drawing/2014/main" id="{CBE35386-DE3C-3DDF-8999-FAD2BF99F0C2}"/>
              </a:ext>
            </a:extLst>
          </p:cNvPr>
          <p:cNvPicPr>
            <a:picLocks noChangeAspect="1"/>
          </p:cNvPicPr>
          <p:nvPr/>
        </p:nvPicPr>
        <p:blipFill>
          <a:blip r:embed="rId4"/>
          <a:stretch>
            <a:fillRect/>
          </a:stretch>
        </p:blipFill>
        <p:spPr>
          <a:xfrm>
            <a:off x="5683972" y="878641"/>
            <a:ext cx="633369" cy="155979"/>
          </a:xfrm>
          <a:prstGeom prst="rect">
            <a:avLst/>
          </a:prstGeom>
        </p:spPr>
      </p:pic>
    </p:spTree>
    <p:extLst>
      <p:ext uri="{BB962C8B-B14F-4D97-AF65-F5344CB8AC3E}">
        <p14:creationId xmlns:p14="http://schemas.microsoft.com/office/powerpoint/2010/main" val="2569617254"/>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7241980" y="2886791"/>
            <a:ext cx="4261524" cy="1084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Directional Boring</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If </a:t>
            </a:r>
            <a:r>
              <a:rPr lang="en-US" b="1" dirty="0">
                <a:solidFill>
                  <a:schemeClr val="bg1"/>
                </a:solidFill>
                <a:latin typeface="Microsoft Sans Serif" panose="020B0604020202020204" pitchFamily="34" charset="0"/>
                <a:cs typeface="Microsoft Sans Serif" panose="020B0604020202020204" pitchFamily="34" charset="0"/>
              </a:rPr>
              <a:t>YES</a:t>
            </a:r>
            <a:r>
              <a:rPr lang="en-US" dirty="0">
                <a:solidFill>
                  <a:schemeClr val="bg1"/>
                </a:solidFill>
                <a:latin typeface="Microsoft Sans Serif" panose="020B0604020202020204" pitchFamily="34" charset="0"/>
                <a:cs typeface="Microsoft Sans Serif" panose="020B0604020202020204" pitchFamily="34" charset="0"/>
              </a:rPr>
              <a:t>, directional boring equipment will be used.  </a:t>
            </a:r>
          </a:p>
        </p:txBody>
      </p:sp>
      <p:pic>
        <p:nvPicPr>
          <p:cNvPr id="2" name="Picture 1">
            <a:extLst>
              <a:ext uri="{FF2B5EF4-FFF2-40B4-BE49-F238E27FC236}">
                <a16:creationId xmlns:a16="http://schemas.microsoft.com/office/drawing/2014/main" id="{CA17ED28-0F84-970B-43BC-460015176DAD}"/>
              </a:ext>
            </a:extLst>
          </p:cNvPr>
          <p:cNvPicPr>
            <a:picLocks noChangeAspect="1"/>
          </p:cNvPicPr>
          <p:nvPr/>
        </p:nvPicPr>
        <p:blipFill>
          <a:blip r:embed="rId3"/>
          <a:stretch>
            <a:fillRect/>
          </a:stretch>
        </p:blipFill>
        <p:spPr>
          <a:xfrm>
            <a:off x="281669" y="329450"/>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DB66A439-E660-0B50-AE62-460CF30D207E}"/>
              </a:ext>
            </a:extLst>
          </p:cNvPr>
          <p:cNvSpPr/>
          <p:nvPr/>
        </p:nvSpPr>
        <p:spPr>
          <a:xfrm>
            <a:off x="2805796" y="3337437"/>
            <a:ext cx="1119659" cy="16314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587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7250921" y="3018595"/>
            <a:ext cx="4571866" cy="1111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White Marks</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If </a:t>
            </a:r>
            <a:r>
              <a:rPr lang="en-US" b="1" dirty="0">
                <a:solidFill>
                  <a:schemeClr val="bg1"/>
                </a:solidFill>
                <a:latin typeface="Microsoft Sans Serif" panose="020B0604020202020204" pitchFamily="34" charset="0"/>
                <a:cs typeface="Microsoft Sans Serif" panose="020B0604020202020204" pitchFamily="34" charset="0"/>
              </a:rPr>
              <a:t>YES</a:t>
            </a:r>
            <a:r>
              <a:rPr lang="en-US" dirty="0">
                <a:solidFill>
                  <a:schemeClr val="bg1"/>
                </a:solidFill>
                <a:latin typeface="Microsoft Sans Serif" panose="020B0604020202020204" pitchFamily="34" charset="0"/>
                <a:cs typeface="Microsoft Sans Serif" panose="020B0604020202020204" pitchFamily="34" charset="0"/>
              </a:rPr>
              <a:t>, the excavation site will be marked with white paint, flags, etc.</a:t>
            </a:r>
          </a:p>
        </p:txBody>
      </p:sp>
      <p:pic>
        <p:nvPicPr>
          <p:cNvPr id="2" name="Picture 1">
            <a:extLst>
              <a:ext uri="{FF2B5EF4-FFF2-40B4-BE49-F238E27FC236}">
                <a16:creationId xmlns:a16="http://schemas.microsoft.com/office/drawing/2014/main" id="{F2BD292B-89B7-16CA-50CC-299E145E48A0}"/>
              </a:ext>
            </a:extLst>
          </p:cNvPr>
          <p:cNvPicPr>
            <a:picLocks noChangeAspect="1"/>
          </p:cNvPicPr>
          <p:nvPr/>
        </p:nvPicPr>
        <p:blipFill>
          <a:blip r:embed="rId3"/>
          <a:stretch>
            <a:fillRect/>
          </a:stretch>
        </p:blipFill>
        <p:spPr>
          <a:xfrm>
            <a:off x="244724" y="469764"/>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308172B7-191A-4704-C22C-F9564D99B57A}"/>
              </a:ext>
            </a:extLst>
          </p:cNvPr>
          <p:cNvSpPr/>
          <p:nvPr/>
        </p:nvSpPr>
        <p:spPr>
          <a:xfrm>
            <a:off x="2768851" y="3629891"/>
            <a:ext cx="1041105" cy="12770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9772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7250921" y="3353753"/>
            <a:ext cx="4571866" cy="1033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Address</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The address or street work will be done at or on.  </a:t>
            </a:r>
          </a:p>
        </p:txBody>
      </p:sp>
      <p:pic>
        <p:nvPicPr>
          <p:cNvPr id="4" name="Picture 3">
            <a:extLst>
              <a:ext uri="{FF2B5EF4-FFF2-40B4-BE49-F238E27FC236}">
                <a16:creationId xmlns:a16="http://schemas.microsoft.com/office/drawing/2014/main" id="{0072D69C-CB45-971D-D167-927E0D549767}"/>
              </a:ext>
            </a:extLst>
          </p:cNvPr>
          <p:cNvPicPr>
            <a:picLocks noChangeAspect="1"/>
          </p:cNvPicPr>
          <p:nvPr/>
        </p:nvPicPr>
        <p:blipFill>
          <a:blip r:embed="rId3"/>
          <a:stretch>
            <a:fillRect/>
          </a:stretch>
        </p:blipFill>
        <p:spPr>
          <a:xfrm>
            <a:off x="281669" y="329450"/>
            <a:ext cx="6358679" cy="6061631"/>
          </a:xfrm>
          <a:prstGeom prst="rect">
            <a:avLst/>
          </a:prstGeom>
          <a:ln w="28575">
            <a:solidFill>
              <a:schemeClr val="tx1"/>
            </a:solidFill>
          </a:ln>
        </p:spPr>
      </p:pic>
      <p:sp>
        <p:nvSpPr>
          <p:cNvPr id="5" name="Rectangle 4">
            <a:extLst>
              <a:ext uri="{FF2B5EF4-FFF2-40B4-BE49-F238E27FC236}">
                <a16:creationId xmlns:a16="http://schemas.microsoft.com/office/drawing/2014/main" id="{8AA9B385-C6E6-2E94-02A7-34F28C223E9F}"/>
              </a:ext>
            </a:extLst>
          </p:cNvPr>
          <p:cNvSpPr/>
          <p:nvPr/>
        </p:nvSpPr>
        <p:spPr>
          <a:xfrm>
            <a:off x="2796561" y="3731491"/>
            <a:ext cx="990348" cy="17549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4143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7259714" y="3616668"/>
            <a:ext cx="4297951" cy="824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Nearest Intersection</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The nearest intersection to the job site.  </a:t>
            </a:r>
          </a:p>
        </p:txBody>
      </p:sp>
      <p:pic>
        <p:nvPicPr>
          <p:cNvPr id="2" name="Picture 1">
            <a:extLst>
              <a:ext uri="{FF2B5EF4-FFF2-40B4-BE49-F238E27FC236}">
                <a16:creationId xmlns:a16="http://schemas.microsoft.com/office/drawing/2014/main" id="{DE9F286D-D9DA-F7B4-C26C-4FD78699B400}"/>
              </a:ext>
            </a:extLst>
          </p:cNvPr>
          <p:cNvPicPr>
            <a:picLocks noChangeAspect="1"/>
          </p:cNvPicPr>
          <p:nvPr/>
        </p:nvPicPr>
        <p:blipFill>
          <a:blip r:embed="rId3"/>
          <a:stretch>
            <a:fillRect/>
          </a:stretch>
        </p:blipFill>
        <p:spPr>
          <a:xfrm>
            <a:off x="266700" y="477232"/>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604AB314-8E6C-D50F-C309-CCB2113701BD}"/>
              </a:ext>
            </a:extLst>
          </p:cNvPr>
          <p:cNvSpPr/>
          <p:nvPr/>
        </p:nvSpPr>
        <p:spPr>
          <a:xfrm>
            <a:off x="2778087" y="4064000"/>
            <a:ext cx="1295149" cy="1570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449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7260533" y="3653735"/>
            <a:ext cx="4571866" cy="1072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Add’l Addresses in Dir/Inst</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If </a:t>
            </a:r>
            <a:r>
              <a:rPr lang="en-US" b="1" dirty="0">
                <a:solidFill>
                  <a:schemeClr val="bg1"/>
                </a:solidFill>
                <a:latin typeface="Microsoft Sans Serif" panose="020B0604020202020204" pitchFamily="34" charset="0"/>
                <a:cs typeface="Microsoft Sans Serif" panose="020B0604020202020204" pitchFamily="34" charset="0"/>
              </a:rPr>
              <a:t>YES</a:t>
            </a:r>
            <a:r>
              <a:rPr lang="en-US" dirty="0">
                <a:solidFill>
                  <a:schemeClr val="bg1"/>
                </a:solidFill>
                <a:latin typeface="Microsoft Sans Serif" panose="020B0604020202020204" pitchFamily="34" charset="0"/>
                <a:cs typeface="Microsoft Sans Serif" panose="020B0604020202020204" pitchFamily="34" charset="0"/>
              </a:rPr>
              <a:t>, there will be additional addresses listed in the directions/instructions field.  </a:t>
            </a:r>
          </a:p>
        </p:txBody>
      </p:sp>
      <p:pic>
        <p:nvPicPr>
          <p:cNvPr id="2" name="Picture 1">
            <a:extLst>
              <a:ext uri="{FF2B5EF4-FFF2-40B4-BE49-F238E27FC236}">
                <a16:creationId xmlns:a16="http://schemas.microsoft.com/office/drawing/2014/main" id="{E40A4CEF-CE75-7F72-344C-71B358AC8D09}"/>
              </a:ext>
            </a:extLst>
          </p:cNvPr>
          <p:cNvPicPr>
            <a:picLocks noChangeAspect="1"/>
          </p:cNvPicPr>
          <p:nvPr/>
        </p:nvPicPr>
        <p:blipFill>
          <a:blip r:embed="rId3"/>
          <a:stretch>
            <a:fillRect/>
          </a:stretch>
        </p:blipFill>
        <p:spPr>
          <a:xfrm>
            <a:off x="281669" y="329450"/>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72FFBAE6-D958-AE9D-6E7E-C8DAEE67AD93}"/>
              </a:ext>
            </a:extLst>
          </p:cNvPr>
          <p:cNvSpPr/>
          <p:nvPr/>
        </p:nvSpPr>
        <p:spPr>
          <a:xfrm>
            <a:off x="2787323" y="4054764"/>
            <a:ext cx="1526059" cy="16625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705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402201" y="4506498"/>
            <a:ext cx="4571866" cy="1119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Directions/Instructions</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Driving directions to dig site &amp; instructions for where to mark underground utilities.  </a:t>
            </a:r>
          </a:p>
        </p:txBody>
      </p:sp>
      <p:pic>
        <p:nvPicPr>
          <p:cNvPr id="2" name="Picture 1">
            <a:extLst>
              <a:ext uri="{FF2B5EF4-FFF2-40B4-BE49-F238E27FC236}">
                <a16:creationId xmlns:a16="http://schemas.microsoft.com/office/drawing/2014/main" id="{36D8E7B6-EE00-0DCD-7054-6EB4CFCA9952}"/>
              </a:ext>
            </a:extLst>
          </p:cNvPr>
          <p:cNvPicPr>
            <a:picLocks noChangeAspect="1"/>
          </p:cNvPicPr>
          <p:nvPr/>
        </p:nvPicPr>
        <p:blipFill>
          <a:blip r:embed="rId3"/>
          <a:stretch>
            <a:fillRect/>
          </a:stretch>
        </p:blipFill>
        <p:spPr>
          <a:xfrm>
            <a:off x="5121523" y="661959"/>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A149D838-1272-5726-2D95-2B5F9AB460DE}"/>
              </a:ext>
            </a:extLst>
          </p:cNvPr>
          <p:cNvSpPr/>
          <p:nvPr/>
        </p:nvSpPr>
        <p:spPr>
          <a:xfrm>
            <a:off x="5121522" y="4993039"/>
            <a:ext cx="6358679" cy="42870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694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448408" y="4885918"/>
            <a:ext cx="4640090" cy="1385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Remarks</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Any additional instructions or information provided by the caller, or notes about Emergency, No Response, Remark, etc. </a:t>
            </a:r>
          </a:p>
        </p:txBody>
      </p:sp>
      <p:pic>
        <p:nvPicPr>
          <p:cNvPr id="2" name="Picture 1">
            <a:extLst>
              <a:ext uri="{FF2B5EF4-FFF2-40B4-BE49-F238E27FC236}">
                <a16:creationId xmlns:a16="http://schemas.microsoft.com/office/drawing/2014/main" id="{D2971781-3C6D-E9E1-C329-25F8CEA1DC0F}"/>
              </a:ext>
            </a:extLst>
          </p:cNvPr>
          <p:cNvPicPr>
            <a:picLocks noChangeAspect="1"/>
          </p:cNvPicPr>
          <p:nvPr/>
        </p:nvPicPr>
        <p:blipFill>
          <a:blip r:embed="rId3"/>
          <a:stretch>
            <a:fillRect/>
          </a:stretch>
        </p:blipFill>
        <p:spPr>
          <a:xfrm>
            <a:off x="5250833" y="689668"/>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8FCC9588-0143-1C5D-D6A3-3BC44C82CCD6}"/>
              </a:ext>
            </a:extLst>
          </p:cNvPr>
          <p:cNvSpPr/>
          <p:nvPr/>
        </p:nvSpPr>
        <p:spPr>
          <a:xfrm>
            <a:off x="5250834" y="5486401"/>
            <a:ext cx="6358678" cy="3602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649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515315" y="5046461"/>
            <a:ext cx="4431103" cy="1606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Utilities Notified</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This section contains the list of member utility companies notified to locate their underground lines.</a:t>
            </a:r>
          </a:p>
        </p:txBody>
      </p:sp>
      <p:pic>
        <p:nvPicPr>
          <p:cNvPr id="2" name="Picture 1">
            <a:extLst>
              <a:ext uri="{FF2B5EF4-FFF2-40B4-BE49-F238E27FC236}">
                <a16:creationId xmlns:a16="http://schemas.microsoft.com/office/drawing/2014/main" id="{C84696AA-ECF2-3F1D-E0AE-36AE95E8B766}"/>
              </a:ext>
            </a:extLst>
          </p:cNvPr>
          <p:cNvPicPr>
            <a:picLocks noChangeAspect="1"/>
          </p:cNvPicPr>
          <p:nvPr/>
        </p:nvPicPr>
        <p:blipFill>
          <a:blip r:embed="rId3"/>
          <a:stretch>
            <a:fillRect/>
          </a:stretch>
        </p:blipFill>
        <p:spPr>
          <a:xfrm>
            <a:off x="5223124" y="591309"/>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9EF17173-28AF-D21A-C686-6D803AC41313}"/>
              </a:ext>
            </a:extLst>
          </p:cNvPr>
          <p:cNvSpPr/>
          <p:nvPr/>
        </p:nvSpPr>
        <p:spPr>
          <a:xfrm>
            <a:off x="5223124" y="5758138"/>
            <a:ext cx="6358679" cy="89480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483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143"/>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2180492" y="5829300"/>
            <a:ext cx="2748124" cy="814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Code</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Member dispatch codes.  </a:t>
            </a:r>
          </a:p>
        </p:txBody>
      </p:sp>
      <p:pic>
        <p:nvPicPr>
          <p:cNvPr id="2" name="Picture 1">
            <a:extLst>
              <a:ext uri="{FF2B5EF4-FFF2-40B4-BE49-F238E27FC236}">
                <a16:creationId xmlns:a16="http://schemas.microsoft.com/office/drawing/2014/main" id="{F7598379-2DF2-F9B8-385E-16AC0611EAB4}"/>
              </a:ext>
            </a:extLst>
          </p:cNvPr>
          <p:cNvPicPr>
            <a:picLocks noChangeAspect="1"/>
          </p:cNvPicPr>
          <p:nvPr/>
        </p:nvPicPr>
        <p:blipFill>
          <a:blip r:embed="rId3"/>
          <a:stretch>
            <a:fillRect/>
          </a:stretch>
        </p:blipFill>
        <p:spPr>
          <a:xfrm>
            <a:off x="5149232" y="582171"/>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7D441966-2F39-0675-5E02-DFA88F147032}"/>
              </a:ext>
            </a:extLst>
          </p:cNvPr>
          <p:cNvSpPr/>
          <p:nvPr/>
        </p:nvSpPr>
        <p:spPr>
          <a:xfrm>
            <a:off x="5149232" y="5962936"/>
            <a:ext cx="577313" cy="6808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893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1504049" y="5834041"/>
            <a:ext cx="3493009" cy="824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Name</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Member utility company name.</a:t>
            </a:r>
          </a:p>
        </p:txBody>
      </p:sp>
      <p:pic>
        <p:nvPicPr>
          <p:cNvPr id="2" name="Picture 1">
            <a:extLst>
              <a:ext uri="{FF2B5EF4-FFF2-40B4-BE49-F238E27FC236}">
                <a16:creationId xmlns:a16="http://schemas.microsoft.com/office/drawing/2014/main" id="{FB71E311-A424-AF90-C901-1F4142E6207A}"/>
              </a:ext>
            </a:extLst>
          </p:cNvPr>
          <p:cNvPicPr>
            <a:picLocks noChangeAspect="1"/>
          </p:cNvPicPr>
          <p:nvPr/>
        </p:nvPicPr>
        <p:blipFill>
          <a:blip r:embed="rId3"/>
          <a:stretch>
            <a:fillRect/>
          </a:stretch>
        </p:blipFill>
        <p:spPr>
          <a:xfrm>
            <a:off x="5158469" y="597314"/>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0A9EE8BA-9FA8-6E30-42A9-F279DD50BD41}"/>
              </a:ext>
            </a:extLst>
          </p:cNvPr>
          <p:cNvSpPr/>
          <p:nvPr/>
        </p:nvSpPr>
        <p:spPr>
          <a:xfrm>
            <a:off x="6287905" y="5978079"/>
            <a:ext cx="1516822" cy="6808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2593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DC6514-258E-4DC9-A1B7-EA03FA1EA690}"/>
              </a:ext>
            </a:extLst>
          </p:cNvPr>
          <p:cNvPicPr>
            <a:picLocks noChangeAspect="1"/>
          </p:cNvPicPr>
          <p:nvPr/>
        </p:nvPicPr>
        <p:blipFill>
          <a:blip r:embed="rId3"/>
          <a:stretch>
            <a:fillRect/>
          </a:stretch>
        </p:blipFill>
        <p:spPr>
          <a:xfrm>
            <a:off x="0" y="0"/>
            <a:ext cx="12192000" cy="6857999"/>
          </a:xfrm>
          <a:prstGeom prst="rect">
            <a:avLst/>
          </a:prstGeom>
        </p:spPr>
      </p:pic>
      <p:sp>
        <p:nvSpPr>
          <p:cNvPr id="15" name="Rectangle 14">
            <a:extLst>
              <a:ext uri="{FF2B5EF4-FFF2-40B4-BE49-F238E27FC236}">
                <a16:creationId xmlns:a16="http://schemas.microsoft.com/office/drawing/2014/main" id="{32E4C558-ED6A-41CC-96F0-7DE3CD6BAA41}"/>
              </a:ext>
            </a:extLst>
          </p:cNvPr>
          <p:cNvSpPr/>
          <p:nvPr/>
        </p:nvSpPr>
        <p:spPr>
          <a:xfrm>
            <a:off x="519223" y="435934"/>
            <a:ext cx="11153553" cy="6186309"/>
          </a:xfrm>
          <a:prstGeom prst="rect">
            <a:avLst/>
          </a:prstGeom>
        </p:spPr>
        <p:txBody>
          <a:bodyPr wrap="square">
            <a:spAutoFit/>
          </a:bodyPr>
          <a:lstStyle/>
          <a:p>
            <a:r>
              <a:rPr lang="en-US" b="1" u="sng" dirty="0"/>
              <a:t>Ticket Types</a:t>
            </a:r>
          </a:p>
          <a:p>
            <a:endParaRPr lang="en-US" dirty="0"/>
          </a:p>
          <a:p>
            <a:pPr marL="171450" indent="-171450">
              <a:buFont typeface="Wingdings" panose="05000000000000000000" pitchFamily="2" charset="2"/>
              <a:buChar char="§"/>
            </a:pPr>
            <a:r>
              <a:rPr lang="en-US" b="1" dirty="0"/>
              <a:t>Cancel </a:t>
            </a:r>
            <a:r>
              <a:rPr lang="en-US" b="1" dirty="0" err="1"/>
              <a:t>Req</a:t>
            </a:r>
            <a:r>
              <a:rPr lang="en-US" b="1" dirty="0"/>
              <a:t>:</a:t>
            </a:r>
            <a:r>
              <a:rPr lang="en-US" dirty="0"/>
              <a:t> The excavation previously reported has been canceled. Underground utilities NO LONGER need to be marked.</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b="1" dirty="0"/>
              <a:t>Design</a:t>
            </a:r>
            <a:r>
              <a:rPr lang="en-US" dirty="0"/>
              <a:t>: Submitted by a professional service in preparation for bidding, preconstruction engineering, or other advance planning efforts that do not involve excavation. Required response time is 7 WORKING DAYS.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b="1" dirty="0"/>
              <a:t>Emergency</a:t>
            </a:r>
            <a:r>
              <a:rPr lang="en-US" dirty="0"/>
              <a:t>: Locate Request involving danger to life, health or property or a customer service outage. Required response time is 3 WORKING DAYS.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b="1" dirty="0"/>
              <a:t>No Response</a:t>
            </a:r>
            <a:r>
              <a:rPr lang="en-US" dirty="0"/>
              <a:t>: Utility owner or operators failed to respond to the previous locate request within 3 working days. Required response time is 2 HOURS.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b="1" dirty="0"/>
              <a:t>Normal</a:t>
            </a:r>
            <a:r>
              <a:rPr lang="en-US" dirty="0"/>
              <a:t>: Standard request submitted no less than 3, but no more than 10 working days prior to excavation. Required response time is 3 WORKING DAYS.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b="1" dirty="0"/>
              <a:t>Short Notice</a:t>
            </a:r>
            <a:r>
              <a:rPr lang="en-US" dirty="0"/>
              <a:t>: Excavator has requested that lines be marked sooner than 3 working days. A Short Notice Request is </a:t>
            </a:r>
            <a:r>
              <a:rPr lang="en-US" b="1" dirty="0"/>
              <a:t>ONLY</a:t>
            </a:r>
            <a:r>
              <a:rPr lang="en-US" dirty="0"/>
              <a:t> a request and is not binding or mandated by law. Required response time is 3 WORKING DAYS.</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r>
              <a:rPr lang="en-US" b="1" dirty="0"/>
              <a:t>Unmarked</a:t>
            </a:r>
            <a:r>
              <a:rPr lang="en-US" dirty="0"/>
              <a:t>: Utilities have responded, but the wrong area was marked, the entire excavation area was not marked or a unmarked utility was found (active or abandoned) while excavating. Required response time is 2 HOURS.</a:t>
            </a:r>
          </a:p>
        </p:txBody>
      </p:sp>
    </p:spTree>
    <p:extLst>
      <p:ext uri="{BB962C8B-B14F-4D97-AF65-F5344CB8AC3E}">
        <p14:creationId xmlns:p14="http://schemas.microsoft.com/office/powerpoint/2010/main" val="1444358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wipe(right)">
                                      <p:cBhvr>
                                        <p:cTn id="7" dur="10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wipe(right)">
                                      <p:cBhvr>
                                        <p:cTn id="12" dur="10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animEffect transition="in" filter="wipe(right)">
                                      <p:cBhvr>
                                        <p:cTn id="17" dur="1000"/>
                                        <p:tgtEl>
                                          <p:spTgt spid="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xEl>
                                              <p:pRg st="8" end="8"/>
                                            </p:txEl>
                                          </p:spTgt>
                                        </p:tgtEl>
                                        <p:attrNameLst>
                                          <p:attrName>style.visibility</p:attrName>
                                        </p:attrNameLst>
                                      </p:cBhvr>
                                      <p:to>
                                        <p:strVal val="visible"/>
                                      </p:to>
                                    </p:set>
                                    <p:animEffect transition="in" filter="wipe(right)">
                                      <p:cBhvr>
                                        <p:cTn id="22" dur="1000"/>
                                        <p:tgtEl>
                                          <p:spTgt spid="1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animEffect transition="in" filter="wipe(right)">
                                      <p:cBhvr>
                                        <p:cTn id="27" dur="1000"/>
                                        <p:tgtEl>
                                          <p:spTgt spid="1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5">
                                            <p:txEl>
                                              <p:pRg st="12" end="12"/>
                                            </p:txEl>
                                          </p:spTgt>
                                        </p:tgtEl>
                                        <p:attrNameLst>
                                          <p:attrName>style.visibility</p:attrName>
                                        </p:attrNameLst>
                                      </p:cBhvr>
                                      <p:to>
                                        <p:strVal val="visible"/>
                                      </p:to>
                                    </p:set>
                                    <p:animEffect transition="in" filter="wipe(right)">
                                      <p:cBhvr>
                                        <p:cTn id="32" dur="1000"/>
                                        <p:tgtEl>
                                          <p:spTgt spid="15">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5">
                                            <p:txEl>
                                              <p:pRg st="14" end="14"/>
                                            </p:txEl>
                                          </p:spTgt>
                                        </p:tgtEl>
                                        <p:attrNameLst>
                                          <p:attrName>style.visibility</p:attrName>
                                        </p:attrNameLst>
                                      </p:cBhvr>
                                      <p:to>
                                        <p:strVal val="visible"/>
                                      </p:to>
                                    </p:set>
                                    <p:animEffect transition="in" filter="wipe(right)">
                                      <p:cBhvr>
                                        <p:cTn id="37" dur="1000"/>
                                        <p:tgtEl>
                                          <p:spTgt spid="1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B1693128-43A8-4A41-8687-B892B77BED47}"/>
              </a:ext>
            </a:extLst>
          </p:cNvPr>
          <p:cNvSpPr/>
          <p:nvPr/>
        </p:nvSpPr>
        <p:spPr>
          <a:xfrm>
            <a:off x="7227276" y="3226777"/>
            <a:ext cx="4741255" cy="343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Added</a:t>
            </a:r>
          </a:p>
          <a:p>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b="1" dirty="0">
                <a:solidFill>
                  <a:schemeClr val="bg1"/>
                </a:solidFill>
                <a:latin typeface="Microsoft Sans Serif" panose="020B0604020202020204" pitchFamily="34" charset="0"/>
                <a:cs typeface="Microsoft Sans Serif" panose="020B0604020202020204" pitchFamily="34" charset="0"/>
              </a:rPr>
              <a:t>False</a:t>
            </a:r>
            <a:r>
              <a:rPr lang="en-US" dirty="0">
                <a:solidFill>
                  <a:schemeClr val="bg1"/>
                </a:solidFill>
                <a:latin typeface="Microsoft Sans Serif" panose="020B0604020202020204" pitchFamily="34" charset="0"/>
                <a:cs typeface="Microsoft Sans Serif" panose="020B0604020202020204" pitchFamily="34" charset="0"/>
              </a:rPr>
              <a:t>:  The member is being notified because their service area was within 300 feet of the reported excavation site.</a:t>
            </a:r>
          </a:p>
          <a:p>
            <a:endParaRPr lang="en-US" dirty="0">
              <a:solidFill>
                <a:schemeClr val="bg1"/>
              </a:solidFill>
              <a:latin typeface="Microsoft Sans Serif" panose="020B0604020202020204" pitchFamily="34" charset="0"/>
              <a:cs typeface="Microsoft Sans Serif" panose="020B0604020202020204" pitchFamily="34" charset="0"/>
            </a:endParaRPr>
          </a:p>
          <a:p>
            <a:r>
              <a:rPr lang="en-US" b="1" dirty="0">
                <a:solidFill>
                  <a:schemeClr val="bg1"/>
                </a:solidFill>
                <a:latin typeface="Microsoft Sans Serif" panose="020B0604020202020204" pitchFamily="34" charset="0"/>
                <a:cs typeface="Microsoft Sans Serif" panose="020B0604020202020204" pitchFamily="34" charset="0"/>
              </a:rPr>
              <a:t>True</a:t>
            </a:r>
            <a:r>
              <a:rPr lang="en-US" dirty="0">
                <a:solidFill>
                  <a:schemeClr val="bg1"/>
                </a:solidFill>
                <a:latin typeface="Microsoft Sans Serif" panose="020B0604020202020204" pitchFamily="34" charset="0"/>
                <a:cs typeface="Microsoft Sans Serif" panose="020B0604020202020204" pitchFamily="34" charset="0"/>
              </a:rPr>
              <a:t>:  The member was not automatically selected by the system. However, they were manually added to the ticket because the caller indicated that the company has or may have underground utilities on or near the excavation site.</a:t>
            </a:r>
          </a:p>
        </p:txBody>
      </p:sp>
      <p:pic>
        <p:nvPicPr>
          <p:cNvPr id="2" name="Picture 1">
            <a:extLst>
              <a:ext uri="{FF2B5EF4-FFF2-40B4-BE49-F238E27FC236}">
                <a16:creationId xmlns:a16="http://schemas.microsoft.com/office/drawing/2014/main" id="{E43DB64C-8EF4-60BE-7A54-464962C56014}"/>
              </a:ext>
            </a:extLst>
          </p:cNvPr>
          <p:cNvPicPr>
            <a:picLocks noChangeAspect="1"/>
          </p:cNvPicPr>
          <p:nvPr/>
        </p:nvPicPr>
        <p:blipFill>
          <a:blip r:embed="rId3"/>
          <a:stretch>
            <a:fillRect/>
          </a:stretch>
        </p:blipFill>
        <p:spPr>
          <a:xfrm>
            <a:off x="281669" y="329450"/>
            <a:ext cx="6358679" cy="6061631"/>
          </a:xfrm>
          <a:prstGeom prst="rect">
            <a:avLst/>
          </a:prstGeom>
          <a:ln w="28575">
            <a:solidFill>
              <a:schemeClr val="tx1"/>
            </a:solidFill>
          </a:ln>
        </p:spPr>
      </p:pic>
      <p:sp>
        <p:nvSpPr>
          <p:cNvPr id="3" name="Rectangle 2">
            <a:extLst>
              <a:ext uri="{FF2B5EF4-FFF2-40B4-BE49-F238E27FC236}">
                <a16:creationId xmlns:a16="http://schemas.microsoft.com/office/drawing/2014/main" id="{1E3449AB-42AF-0351-6CE6-F85B8842D18A}"/>
              </a:ext>
            </a:extLst>
          </p:cNvPr>
          <p:cNvSpPr/>
          <p:nvPr/>
        </p:nvSpPr>
        <p:spPr>
          <a:xfrm>
            <a:off x="4209723" y="5710214"/>
            <a:ext cx="657841" cy="680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1767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035BED-B26D-43DE-BE68-C54DC344B0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7B1E394-45D3-4371-ADB3-CC39EC708AD9}"/>
              </a:ext>
            </a:extLst>
          </p:cNvPr>
          <p:cNvSpPr/>
          <p:nvPr/>
        </p:nvSpPr>
        <p:spPr>
          <a:xfrm>
            <a:off x="3006621" y="3349746"/>
            <a:ext cx="6178758" cy="1938992"/>
          </a:xfrm>
          <a:prstGeom prst="rect">
            <a:avLst/>
          </a:prstGeom>
          <a:noFill/>
        </p:spPr>
        <p:txBody>
          <a:bodyPr wrap="square" lIns="91440" tIns="45720" rIns="91440" bIns="45720">
            <a:spAutoFit/>
          </a:bodyPr>
          <a:lstStyle/>
          <a:p>
            <a:pPr lvl="0" algn="ctr"/>
            <a:r>
              <a:rPr lang="en-US" sz="4800" b="1" dirty="0">
                <a:ln w="12700">
                  <a:solidFill>
                    <a:srgbClr val="A5A5A5">
                      <a:lumMod val="50000"/>
                    </a:srgbClr>
                  </a:solidFill>
                  <a:prstDash val="solid"/>
                </a:ln>
                <a:solidFill>
                  <a:schemeClr val="accent1"/>
                </a:solidFill>
                <a:effectLst>
                  <a:innerShdw blurRad="177800">
                    <a:srgbClr val="A5A5A5">
                      <a:lumMod val="50000"/>
                    </a:srgbClr>
                  </a:innerShdw>
                </a:effectLst>
              </a:rPr>
              <a:t>Thank You For Keeping</a:t>
            </a:r>
          </a:p>
          <a:p>
            <a:pPr lvl="0" algn="ctr"/>
            <a:r>
              <a:rPr lang="en-US" sz="4800" b="1" dirty="0">
                <a:ln w="12700">
                  <a:solidFill>
                    <a:srgbClr val="A5A5A5">
                      <a:lumMod val="50000"/>
                    </a:srgbClr>
                  </a:solidFill>
                  <a:prstDash val="solid"/>
                </a:ln>
                <a:solidFill>
                  <a:schemeClr val="accent1"/>
                </a:solidFill>
                <a:effectLst>
                  <a:innerShdw blurRad="177800">
                    <a:srgbClr val="A5A5A5">
                      <a:lumMod val="50000"/>
                    </a:srgbClr>
                  </a:innerShdw>
                </a:effectLst>
              </a:rPr>
              <a:t> Mississippi Safe!!!</a:t>
            </a:r>
          </a:p>
          <a:p>
            <a:pPr lvl="0" algn="ctr"/>
            <a:endParaRPr lang="en-US" sz="2400" b="1" dirty="0">
              <a:ln w="22225">
                <a:solidFill>
                  <a:srgbClr val="0070C0"/>
                </a:solidFill>
                <a:prstDash val="solid"/>
              </a:ln>
              <a:solidFill>
                <a:schemeClr val="accent1"/>
              </a:solidFill>
            </a:endParaRPr>
          </a:p>
        </p:txBody>
      </p:sp>
      <p:pic>
        <p:nvPicPr>
          <p:cNvPr id="3" name="Picture 2">
            <a:extLst>
              <a:ext uri="{FF2B5EF4-FFF2-40B4-BE49-F238E27FC236}">
                <a16:creationId xmlns:a16="http://schemas.microsoft.com/office/drawing/2014/main" id="{E98017BE-C97C-41C0-8BBD-88304E033390}"/>
              </a:ext>
            </a:extLst>
          </p:cNvPr>
          <p:cNvPicPr>
            <a:picLocks noChangeAspect="1"/>
          </p:cNvPicPr>
          <p:nvPr/>
        </p:nvPicPr>
        <p:blipFill>
          <a:blip r:embed="rId3"/>
          <a:stretch>
            <a:fillRect/>
          </a:stretch>
        </p:blipFill>
        <p:spPr>
          <a:xfrm>
            <a:off x="4166340" y="594289"/>
            <a:ext cx="3578662" cy="1627773"/>
          </a:xfrm>
          <a:prstGeom prst="rect">
            <a:avLst/>
          </a:prstGeom>
        </p:spPr>
      </p:pic>
    </p:spTree>
    <p:extLst>
      <p:ext uri="{BB962C8B-B14F-4D97-AF65-F5344CB8AC3E}">
        <p14:creationId xmlns:p14="http://schemas.microsoft.com/office/powerpoint/2010/main" val="2974663352"/>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A66AC56-0D9E-D8FF-0090-805CA05DF94B}"/>
              </a:ext>
            </a:extLst>
          </p:cNvPr>
          <p:cNvPicPr>
            <a:picLocks noChangeAspect="1"/>
          </p:cNvPicPr>
          <p:nvPr/>
        </p:nvPicPr>
        <p:blipFill>
          <a:blip r:embed="rId3"/>
          <a:stretch>
            <a:fillRect/>
          </a:stretch>
        </p:blipFill>
        <p:spPr>
          <a:xfrm>
            <a:off x="5063335" y="427104"/>
            <a:ext cx="6358679" cy="6163590"/>
          </a:xfrm>
          <a:prstGeom prst="rect">
            <a:avLst/>
          </a:prstGeom>
          <a:ln w="28575">
            <a:solidFill>
              <a:schemeClr val="tx1"/>
            </a:solidFill>
          </a:ln>
        </p:spPr>
      </p:pic>
      <p:sp>
        <p:nvSpPr>
          <p:cNvPr id="22" name="Rectangle: Rounded Corners 21">
            <a:extLst>
              <a:ext uri="{FF2B5EF4-FFF2-40B4-BE49-F238E27FC236}">
                <a16:creationId xmlns:a16="http://schemas.microsoft.com/office/drawing/2014/main" id="{460A0409-72AE-422C-9098-7C891B85AC86}"/>
              </a:ext>
            </a:extLst>
          </p:cNvPr>
          <p:cNvSpPr/>
          <p:nvPr/>
        </p:nvSpPr>
        <p:spPr>
          <a:xfrm>
            <a:off x="457989" y="199054"/>
            <a:ext cx="4077878" cy="1424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Ticket #</a:t>
            </a:r>
          </a:p>
          <a:p>
            <a:endParaRPr lang="en-US"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This is the verification number  for all the information contained within this locate request.</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Rectangle 12">
            <a:extLst>
              <a:ext uri="{FF2B5EF4-FFF2-40B4-BE49-F238E27FC236}">
                <a16:creationId xmlns:a16="http://schemas.microsoft.com/office/drawing/2014/main" id="{9274BE43-B8EE-4D2E-A760-8E1EF7259D24}"/>
              </a:ext>
            </a:extLst>
          </p:cNvPr>
          <p:cNvSpPr/>
          <p:nvPr/>
        </p:nvSpPr>
        <p:spPr>
          <a:xfrm>
            <a:off x="5063335" y="843380"/>
            <a:ext cx="1328588" cy="150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6102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Screen Clipping">
            <a:extLst>
              <a:ext uri="{FF2B5EF4-FFF2-40B4-BE49-F238E27FC236}">
                <a16:creationId xmlns:a16="http://schemas.microsoft.com/office/drawing/2014/main" id="{E4DDE71F-646A-49EB-9507-B42ABD960255}"/>
              </a:ext>
            </a:extLst>
          </p:cNvPr>
          <p:cNvPicPr>
            <a:picLocks noChangeAspect="1"/>
          </p:cNvPicPr>
          <p:nvPr/>
        </p:nvPicPr>
        <p:blipFill rotWithShape="1">
          <a:blip r:embed="rId3">
            <a:extLst>
              <a:ext uri="{28A0092B-C50C-407E-A947-70E740481C1C}">
                <a14:useLocalDpi xmlns:a14="http://schemas.microsoft.com/office/drawing/2010/main" val="0"/>
              </a:ext>
            </a:extLst>
          </a:blip>
          <a:srcRect t="6686" r="78176" b="90696"/>
          <a:stretch/>
        </p:blipFill>
        <p:spPr>
          <a:xfrm>
            <a:off x="3967487" y="3243710"/>
            <a:ext cx="3571647" cy="418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a:extLst>
              <a:ext uri="{FF2B5EF4-FFF2-40B4-BE49-F238E27FC236}">
                <a16:creationId xmlns:a16="http://schemas.microsoft.com/office/drawing/2014/main" id="{F05C38F1-942B-4103-8EA2-3D77AA5DD8BE}"/>
              </a:ext>
            </a:extLst>
          </p:cNvPr>
          <p:cNvGrpSpPr/>
          <p:nvPr/>
        </p:nvGrpSpPr>
        <p:grpSpPr>
          <a:xfrm>
            <a:off x="4615939" y="1949980"/>
            <a:ext cx="1480062" cy="1712285"/>
            <a:chOff x="4615939" y="1949980"/>
            <a:chExt cx="1480062" cy="1712285"/>
          </a:xfrm>
        </p:grpSpPr>
        <p:sp>
          <p:nvSpPr>
            <p:cNvPr id="22" name="Rectangle: Rounded Corners 21">
              <a:extLst>
                <a:ext uri="{FF2B5EF4-FFF2-40B4-BE49-F238E27FC236}">
                  <a16:creationId xmlns:a16="http://schemas.microsoft.com/office/drawing/2014/main" id="{460A0409-72AE-422C-9098-7C891B85AC86}"/>
                </a:ext>
              </a:extLst>
            </p:cNvPr>
            <p:cNvSpPr/>
            <p:nvPr/>
          </p:nvSpPr>
          <p:spPr>
            <a:xfrm>
              <a:off x="4615939" y="1949980"/>
              <a:ext cx="1361479" cy="886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Date</a:t>
              </a:r>
            </a:p>
            <a:p>
              <a:endParaRPr lang="en-US"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yy</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/mm/dd</a:t>
              </a:r>
            </a:p>
          </p:txBody>
        </p:sp>
        <p:sp>
          <p:nvSpPr>
            <p:cNvPr id="13" name="Rectangle 12">
              <a:extLst>
                <a:ext uri="{FF2B5EF4-FFF2-40B4-BE49-F238E27FC236}">
                  <a16:creationId xmlns:a16="http://schemas.microsoft.com/office/drawing/2014/main" id="{9274BE43-B8EE-4D2E-A760-8E1EF7259D24}"/>
                </a:ext>
              </a:extLst>
            </p:cNvPr>
            <p:cNvSpPr/>
            <p:nvPr/>
          </p:nvSpPr>
          <p:spPr>
            <a:xfrm>
              <a:off x="5206483" y="3235700"/>
              <a:ext cx="889518" cy="42656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95C33AEB-25C0-464A-A01F-C5F8FCD9EDA9}"/>
                </a:ext>
              </a:extLst>
            </p:cNvPr>
            <p:cNvCxnSpPr>
              <a:cxnSpLocks/>
            </p:cNvCxnSpPr>
            <p:nvPr/>
          </p:nvCxnSpPr>
          <p:spPr>
            <a:xfrm flipH="1">
              <a:off x="5296678" y="2831255"/>
              <a:ext cx="1" cy="3978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6BCAC90-0B6D-4654-85A6-0D35102B82C1}"/>
              </a:ext>
            </a:extLst>
          </p:cNvPr>
          <p:cNvGrpSpPr/>
          <p:nvPr/>
        </p:nvGrpSpPr>
        <p:grpSpPr>
          <a:xfrm>
            <a:off x="6096000" y="1949980"/>
            <a:ext cx="1633058" cy="1712284"/>
            <a:chOff x="6096000" y="1949980"/>
            <a:chExt cx="1633058" cy="1712284"/>
          </a:xfrm>
        </p:grpSpPr>
        <p:sp>
          <p:nvSpPr>
            <p:cNvPr id="8" name="Rectangle 7">
              <a:extLst>
                <a:ext uri="{FF2B5EF4-FFF2-40B4-BE49-F238E27FC236}">
                  <a16:creationId xmlns:a16="http://schemas.microsoft.com/office/drawing/2014/main" id="{6DC1B408-3EF8-4E3A-9DBF-0B2BDA2EA61D}"/>
                </a:ext>
              </a:extLst>
            </p:cNvPr>
            <p:cNvSpPr/>
            <p:nvPr/>
          </p:nvSpPr>
          <p:spPr>
            <a:xfrm>
              <a:off x="6096000" y="3235699"/>
              <a:ext cx="556727" cy="42656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A2E82BB-9849-4E55-B19D-58F256F41DF8}"/>
                </a:ext>
              </a:extLst>
            </p:cNvPr>
            <p:cNvSpPr/>
            <p:nvPr/>
          </p:nvSpPr>
          <p:spPr>
            <a:xfrm>
              <a:off x="6096000" y="1949980"/>
              <a:ext cx="1633058" cy="886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Military Time</a:t>
              </a:r>
            </a:p>
            <a:p>
              <a:endParaRPr lang="en-US"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hh</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/mm</a:t>
              </a:r>
            </a:p>
          </p:txBody>
        </p:sp>
        <p:cxnSp>
          <p:nvCxnSpPr>
            <p:cNvPr id="14" name="Straight Arrow Connector 13">
              <a:extLst>
                <a:ext uri="{FF2B5EF4-FFF2-40B4-BE49-F238E27FC236}">
                  <a16:creationId xmlns:a16="http://schemas.microsoft.com/office/drawing/2014/main" id="{7BC82D42-A037-4670-B64B-8164137E7C58}"/>
                </a:ext>
              </a:extLst>
            </p:cNvPr>
            <p:cNvCxnSpPr>
              <a:cxnSpLocks/>
            </p:cNvCxnSpPr>
            <p:nvPr/>
          </p:nvCxnSpPr>
          <p:spPr>
            <a:xfrm flipH="1">
              <a:off x="6375918" y="2826706"/>
              <a:ext cx="1" cy="3978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0643D56-9045-4922-B43E-59CA204D5FBD}"/>
              </a:ext>
            </a:extLst>
          </p:cNvPr>
          <p:cNvGrpSpPr/>
          <p:nvPr/>
        </p:nvGrpSpPr>
        <p:grpSpPr>
          <a:xfrm>
            <a:off x="5753310" y="3234140"/>
            <a:ext cx="2332506" cy="1682975"/>
            <a:chOff x="5753310" y="3234140"/>
            <a:chExt cx="2332506" cy="1682975"/>
          </a:xfrm>
        </p:grpSpPr>
        <p:sp>
          <p:nvSpPr>
            <p:cNvPr id="9" name="Rectangle 8">
              <a:extLst>
                <a:ext uri="{FF2B5EF4-FFF2-40B4-BE49-F238E27FC236}">
                  <a16:creationId xmlns:a16="http://schemas.microsoft.com/office/drawing/2014/main" id="{ACDEE656-A780-4C28-ABCD-4A2F59EAADBB}"/>
                </a:ext>
              </a:extLst>
            </p:cNvPr>
            <p:cNvSpPr/>
            <p:nvPr/>
          </p:nvSpPr>
          <p:spPr>
            <a:xfrm>
              <a:off x="6652727" y="3234140"/>
              <a:ext cx="682270" cy="42656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4EB7746-EFD9-4FCB-A3A8-9DD473DB476C}"/>
                </a:ext>
              </a:extLst>
            </p:cNvPr>
            <p:cNvSpPr/>
            <p:nvPr/>
          </p:nvSpPr>
          <p:spPr>
            <a:xfrm>
              <a:off x="5753310" y="4030825"/>
              <a:ext cx="2332506" cy="886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Sequence</a:t>
              </a:r>
            </a:p>
            <a:p>
              <a:endParaRPr lang="en-US"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690 ticket of the day</a:t>
              </a:r>
            </a:p>
          </p:txBody>
        </p:sp>
        <p:cxnSp>
          <p:nvCxnSpPr>
            <p:cNvPr id="15" name="Straight Arrow Connector 14">
              <a:extLst>
                <a:ext uri="{FF2B5EF4-FFF2-40B4-BE49-F238E27FC236}">
                  <a16:creationId xmlns:a16="http://schemas.microsoft.com/office/drawing/2014/main" id="{6D8D9B94-5316-4AD6-84A1-35991D1B30E6}"/>
                </a:ext>
              </a:extLst>
            </p:cNvPr>
            <p:cNvCxnSpPr>
              <a:cxnSpLocks/>
              <a:endCxn id="9" idx="2"/>
            </p:cNvCxnSpPr>
            <p:nvPr/>
          </p:nvCxnSpPr>
          <p:spPr>
            <a:xfrm flipV="1">
              <a:off x="6993862" y="3660705"/>
              <a:ext cx="0" cy="3978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041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B73F09-536A-4BFC-9A3E-E0C382622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845" y="-214460"/>
            <a:ext cx="12192000" cy="6858000"/>
          </a:xfrm>
          <a:prstGeom prst="rect">
            <a:avLst/>
          </a:prstGeom>
        </p:spPr>
      </p:pic>
      <p:sp>
        <p:nvSpPr>
          <p:cNvPr id="22" name="Rectangle: Rounded Corners 21">
            <a:extLst>
              <a:ext uri="{FF2B5EF4-FFF2-40B4-BE49-F238E27FC236}">
                <a16:creationId xmlns:a16="http://schemas.microsoft.com/office/drawing/2014/main" id="{460A0409-72AE-422C-9098-7C891B85AC86}"/>
              </a:ext>
            </a:extLst>
          </p:cNvPr>
          <p:cNvSpPr/>
          <p:nvPr/>
        </p:nvSpPr>
        <p:spPr>
          <a:xfrm>
            <a:off x="484632" y="199054"/>
            <a:ext cx="3925550" cy="214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Sequence # </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This number indicates how many tickets have been sent to the member dispatch code for the day.</a:t>
            </a:r>
          </a:p>
          <a:p>
            <a:endParaRPr lang="en-US" dirty="0">
              <a:solidFill>
                <a:schemeClr val="bg1"/>
              </a:solidFill>
              <a:latin typeface="Microsoft Sans Serif" panose="020B0604020202020204" pitchFamily="34" charset="0"/>
              <a:cs typeface="Microsoft Sans Serif" panose="020B0604020202020204" pitchFamily="34" charset="0"/>
            </a:endParaRPr>
          </a:p>
          <a:p>
            <a:r>
              <a:rPr lang="en-US" sz="1400" dirty="0">
                <a:solidFill>
                  <a:schemeClr val="bg1"/>
                </a:solidFill>
                <a:latin typeface="Microsoft Sans Serif" panose="020B0604020202020204" pitchFamily="34" charset="0"/>
                <a:cs typeface="Microsoft Sans Serif" panose="020B0604020202020204" pitchFamily="34" charset="0"/>
              </a:rPr>
              <a:t>**The sequence # is only relevant to member companies.**</a:t>
            </a:r>
            <a:endParaRPr lang="en-US" sz="1400" dirty="0">
              <a:latin typeface="Microsoft Sans Serif" panose="020B0604020202020204" pitchFamily="34" charset="0"/>
              <a:cs typeface="Microsoft Sans Serif" panose="020B0604020202020204" pitchFamily="34" charset="0"/>
            </a:endParaRPr>
          </a:p>
        </p:txBody>
      </p:sp>
      <p:pic>
        <p:nvPicPr>
          <p:cNvPr id="7" name="Picture 6">
            <a:extLst>
              <a:ext uri="{FF2B5EF4-FFF2-40B4-BE49-F238E27FC236}">
                <a16:creationId xmlns:a16="http://schemas.microsoft.com/office/drawing/2014/main" id="{95260618-8210-5995-21EB-B269C730A950}"/>
              </a:ext>
            </a:extLst>
          </p:cNvPr>
          <p:cNvPicPr>
            <a:picLocks noChangeAspect="1"/>
          </p:cNvPicPr>
          <p:nvPr/>
        </p:nvPicPr>
        <p:blipFill>
          <a:blip r:embed="rId3"/>
          <a:stretch>
            <a:fillRect/>
          </a:stretch>
        </p:blipFill>
        <p:spPr>
          <a:xfrm>
            <a:off x="5025743" y="91264"/>
            <a:ext cx="6361480" cy="6164652"/>
          </a:xfrm>
          <a:prstGeom prst="rect">
            <a:avLst/>
          </a:prstGeom>
          <a:ln w="28575">
            <a:solidFill>
              <a:schemeClr val="tx1"/>
            </a:solidFill>
          </a:ln>
        </p:spPr>
      </p:pic>
      <p:pic>
        <p:nvPicPr>
          <p:cNvPr id="8" name="Picture 7">
            <a:extLst>
              <a:ext uri="{FF2B5EF4-FFF2-40B4-BE49-F238E27FC236}">
                <a16:creationId xmlns:a16="http://schemas.microsoft.com/office/drawing/2014/main" id="{88CB3290-B63F-BF9A-F313-C31A8B205F3F}"/>
              </a:ext>
            </a:extLst>
          </p:cNvPr>
          <p:cNvPicPr>
            <a:picLocks noChangeAspect="1"/>
          </p:cNvPicPr>
          <p:nvPr/>
        </p:nvPicPr>
        <p:blipFill>
          <a:blip r:embed="rId4"/>
          <a:stretch>
            <a:fillRect/>
          </a:stretch>
        </p:blipFill>
        <p:spPr>
          <a:xfrm>
            <a:off x="5025743" y="681983"/>
            <a:ext cx="704604" cy="173522"/>
          </a:xfrm>
          <a:prstGeom prst="rect">
            <a:avLst/>
          </a:prstGeom>
        </p:spPr>
      </p:pic>
    </p:spTree>
    <p:extLst>
      <p:ext uri="{BB962C8B-B14F-4D97-AF65-F5344CB8AC3E}">
        <p14:creationId xmlns:p14="http://schemas.microsoft.com/office/powerpoint/2010/main" val="17484841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460A0409-72AE-422C-9098-7C891B85AC86}"/>
              </a:ext>
            </a:extLst>
          </p:cNvPr>
          <p:cNvSpPr/>
          <p:nvPr/>
        </p:nvSpPr>
        <p:spPr>
          <a:xfrm>
            <a:off x="602449" y="199799"/>
            <a:ext cx="3807734" cy="192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Previous Ticket #</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This is the prior ticket number.  A change (update, correction, etc.) was made to the previous ticket resulting in this new ticket.</a:t>
            </a:r>
          </a:p>
        </p:txBody>
      </p:sp>
      <p:pic>
        <p:nvPicPr>
          <p:cNvPr id="4" name="Picture 3">
            <a:extLst>
              <a:ext uri="{FF2B5EF4-FFF2-40B4-BE49-F238E27FC236}">
                <a16:creationId xmlns:a16="http://schemas.microsoft.com/office/drawing/2014/main" id="{513227AE-8A5B-BF06-7BD8-AB78707EB90C}"/>
              </a:ext>
            </a:extLst>
          </p:cNvPr>
          <p:cNvPicPr>
            <a:picLocks noChangeAspect="1"/>
          </p:cNvPicPr>
          <p:nvPr/>
        </p:nvPicPr>
        <p:blipFill>
          <a:blip r:embed="rId2"/>
          <a:stretch>
            <a:fillRect/>
          </a:stretch>
        </p:blipFill>
        <p:spPr>
          <a:xfrm>
            <a:off x="5036702" y="498125"/>
            <a:ext cx="6358679" cy="6163590"/>
          </a:xfrm>
          <a:prstGeom prst="rect">
            <a:avLst/>
          </a:prstGeom>
          <a:ln w="28575">
            <a:solidFill>
              <a:schemeClr val="tx1"/>
            </a:solidFill>
          </a:ln>
        </p:spPr>
      </p:pic>
      <p:sp>
        <p:nvSpPr>
          <p:cNvPr id="5" name="Rectangle 4">
            <a:extLst>
              <a:ext uri="{FF2B5EF4-FFF2-40B4-BE49-F238E27FC236}">
                <a16:creationId xmlns:a16="http://schemas.microsoft.com/office/drawing/2014/main" id="{439671D1-167E-5507-627F-2CB288729351}"/>
              </a:ext>
            </a:extLst>
          </p:cNvPr>
          <p:cNvSpPr/>
          <p:nvPr/>
        </p:nvSpPr>
        <p:spPr>
          <a:xfrm>
            <a:off x="5036702" y="1367162"/>
            <a:ext cx="1328588" cy="150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998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460A0409-72AE-422C-9098-7C891B85AC86}"/>
              </a:ext>
            </a:extLst>
          </p:cNvPr>
          <p:cNvSpPr/>
          <p:nvPr/>
        </p:nvSpPr>
        <p:spPr>
          <a:xfrm>
            <a:off x="502216" y="199054"/>
            <a:ext cx="3823599" cy="873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Microsoft Sans Serif" panose="020B0604020202020204" pitchFamily="34" charset="0"/>
                <a:cs typeface="Microsoft Sans Serif" panose="020B0604020202020204" pitchFamily="34" charset="0"/>
              </a:rPr>
              <a:t>Processed</a:t>
            </a:r>
          </a:p>
          <a:p>
            <a:pPr algn="ctr"/>
            <a:endParaRPr lang="en-US" b="1" u="sng" dirty="0">
              <a:solidFill>
                <a:schemeClr val="bg1"/>
              </a:solidFill>
              <a:latin typeface="Microsoft Sans Serif" panose="020B0604020202020204" pitchFamily="34" charset="0"/>
              <a:cs typeface="Microsoft Sans Serif" panose="020B0604020202020204" pitchFamily="34" charset="0"/>
            </a:endParaRPr>
          </a:p>
          <a:p>
            <a:r>
              <a:rPr lang="en-US" dirty="0">
                <a:solidFill>
                  <a:schemeClr val="bg1"/>
                </a:solidFill>
                <a:latin typeface="Microsoft Sans Serif" panose="020B0604020202020204" pitchFamily="34" charset="0"/>
                <a:cs typeface="Microsoft Sans Serif" panose="020B0604020202020204" pitchFamily="34" charset="0"/>
              </a:rPr>
              <a:t>Date &amp; time the ticket was created.</a:t>
            </a:r>
          </a:p>
        </p:txBody>
      </p:sp>
      <p:pic>
        <p:nvPicPr>
          <p:cNvPr id="2" name="Picture 1">
            <a:extLst>
              <a:ext uri="{FF2B5EF4-FFF2-40B4-BE49-F238E27FC236}">
                <a16:creationId xmlns:a16="http://schemas.microsoft.com/office/drawing/2014/main" id="{96CE2A62-B24F-BE38-523D-2470115D19BE}"/>
              </a:ext>
            </a:extLst>
          </p:cNvPr>
          <p:cNvPicPr>
            <a:picLocks noChangeAspect="1"/>
          </p:cNvPicPr>
          <p:nvPr/>
        </p:nvPicPr>
        <p:blipFill>
          <a:blip r:embed="rId2"/>
          <a:stretch>
            <a:fillRect/>
          </a:stretch>
        </p:blipFill>
        <p:spPr>
          <a:xfrm>
            <a:off x="5328304" y="297677"/>
            <a:ext cx="6361480" cy="6164652"/>
          </a:xfrm>
          <a:prstGeom prst="rect">
            <a:avLst/>
          </a:prstGeom>
          <a:ln w="28575">
            <a:solidFill>
              <a:schemeClr val="tx1"/>
            </a:solidFill>
          </a:ln>
        </p:spPr>
      </p:pic>
      <p:pic>
        <p:nvPicPr>
          <p:cNvPr id="3" name="Picture 2">
            <a:extLst>
              <a:ext uri="{FF2B5EF4-FFF2-40B4-BE49-F238E27FC236}">
                <a16:creationId xmlns:a16="http://schemas.microsoft.com/office/drawing/2014/main" id="{311AAFA0-5371-2A64-F2F8-390C0B80EC61}"/>
              </a:ext>
            </a:extLst>
          </p:cNvPr>
          <p:cNvPicPr>
            <a:picLocks noChangeAspect="1"/>
          </p:cNvPicPr>
          <p:nvPr/>
        </p:nvPicPr>
        <p:blipFill>
          <a:blip r:embed="rId3"/>
          <a:stretch>
            <a:fillRect/>
          </a:stretch>
        </p:blipFill>
        <p:spPr>
          <a:xfrm>
            <a:off x="7804728" y="526742"/>
            <a:ext cx="1582058" cy="218232"/>
          </a:xfrm>
          <a:prstGeom prst="rect">
            <a:avLst/>
          </a:prstGeom>
        </p:spPr>
      </p:pic>
    </p:spTree>
    <p:extLst>
      <p:ext uri="{BB962C8B-B14F-4D97-AF65-F5344CB8AC3E}">
        <p14:creationId xmlns:p14="http://schemas.microsoft.com/office/powerpoint/2010/main" val="3764075200"/>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4216</TotalTime>
  <Words>1067</Words>
  <Application>Microsoft Office PowerPoint</Application>
  <PresentationFormat>Widescreen</PresentationFormat>
  <Paragraphs>165</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Microsoft Sans Serif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Joanna Henderson</cp:lastModifiedBy>
  <cp:revision>199</cp:revision>
  <dcterms:created xsi:type="dcterms:W3CDTF">2017-07-11T18:56:41Z</dcterms:created>
  <dcterms:modified xsi:type="dcterms:W3CDTF">2024-04-12T17:37:08Z</dcterms:modified>
</cp:coreProperties>
</file>